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6858000" cx="12192000"/>
  <p:notesSz cx="12192000" cy="6858000"/>
  <p:embeddedFontLst>
    <p:embeddedFont>
      <p:font typeface="Helvetica Neue"/>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http://customooxmlschemas.google.com/">
      <go:slidesCustomData xmlns:go="http://customooxmlschemas.google.com/" r:id="rId62" roundtripDataSignature="AMtx7micuHxQFiU+fguPp+pAwJeEu5sG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31BAE6-9D1E-4E69-B910-1E691E4ECB17}">
  <a:tblStyle styleId="{DC31BAE6-9D1E-4E69-B910-1E691E4ECB17}"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customschemas.google.com/relationships/presentationmetadata" Target="metadata"/><Relationship Id="rId61" Type="http://schemas.openxmlformats.org/officeDocument/2006/relationships/font" Target="fonts/HelveticaNeue-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HelveticaNeue-bold.fntdata"/><Relationship Id="rId14" Type="http://schemas.openxmlformats.org/officeDocument/2006/relationships/slide" Target="slides/slide8.xml"/><Relationship Id="rId58" Type="http://schemas.openxmlformats.org/officeDocument/2006/relationships/font" Target="fonts/HelveticaNeu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5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5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12" name="Shape 12"/>
        <p:cNvGrpSpPr/>
        <p:nvPr/>
      </p:nvGrpSpPr>
      <p:grpSpPr>
        <a:xfrm>
          <a:off x="0" y="0"/>
          <a:ext cx="0" cy="0"/>
          <a:chOff x="0" y="0"/>
          <a:chExt cx="0" cy="0"/>
        </a:xfrm>
      </p:grpSpPr>
      <p:sp>
        <p:nvSpPr>
          <p:cNvPr id="13" name="Google Shape;13;p53"/>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5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53"/>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
        <p:nvSpPr>
          <p:cNvPr id="17" name="Google Shape;17;p54"/>
          <p:cNvSpPr txBox="1"/>
          <p:nvPr>
            <p:ph type="title"/>
          </p:nvPr>
        </p:nvSpPr>
        <p:spPr>
          <a:xfrm>
            <a:off x="848994" y="418782"/>
            <a:ext cx="10494010" cy="58991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54"/>
          <p:cNvSpPr txBox="1"/>
          <p:nvPr>
            <p:ph idx="1" type="body"/>
          </p:nvPr>
        </p:nvSpPr>
        <p:spPr>
          <a:xfrm>
            <a:off x="2068195" y="2106167"/>
            <a:ext cx="5741670" cy="335026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54"/>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4"/>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2" name="Shape 22"/>
        <p:cNvGrpSpPr/>
        <p:nvPr/>
      </p:nvGrpSpPr>
      <p:grpSpPr>
        <a:xfrm>
          <a:off x="0" y="0"/>
          <a:ext cx="0" cy="0"/>
          <a:chOff x="0" y="0"/>
          <a:chExt cx="0" cy="0"/>
        </a:xfrm>
      </p:grpSpPr>
      <p:sp>
        <p:nvSpPr>
          <p:cNvPr id="23" name="Google Shape;23;p55"/>
          <p:cNvSpPr txBox="1"/>
          <p:nvPr>
            <p:ph type="title"/>
          </p:nvPr>
        </p:nvSpPr>
        <p:spPr>
          <a:xfrm>
            <a:off x="848994" y="418782"/>
            <a:ext cx="10494010" cy="58991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55"/>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 name="Google Shape;25;p55"/>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 name="Google Shape;26;p55"/>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5"/>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9" name="Shape 29"/>
        <p:cNvGrpSpPr/>
        <p:nvPr/>
      </p:nvGrpSpPr>
      <p:grpSpPr>
        <a:xfrm>
          <a:off x="0" y="0"/>
          <a:ext cx="0" cy="0"/>
          <a:chOff x="0" y="0"/>
          <a:chExt cx="0" cy="0"/>
        </a:xfrm>
      </p:grpSpPr>
      <p:sp>
        <p:nvSpPr>
          <p:cNvPr id="30" name="Google Shape;30;p56"/>
          <p:cNvSpPr txBox="1"/>
          <p:nvPr>
            <p:ph type="ctrTitle"/>
          </p:nvPr>
        </p:nvSpPr>
        <p:spPr>
          <a:xfrm>
            <a:off x="914400" y="2125980"/>
            <a:ext cx="10363200" cy="14401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6"/>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6"/>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5" name="Shape 35"/>
        <p:cNvGrpSpPr/>
        <p:nvPr/>
      </p:nvGrpSpPr>
      <p:grpSpPr>
        <a:xfrm>
          <a:off x="0" y="0"/>
          <a:ext cx="0" cy="0"/>
          <a:chOff x="0" y="0"/>
          <a:chExt cx="0" cy="0"/>
        </a:xfrm>
      </p:grpSpPr>
      <p:sp>
        <p:nvSpPr>
          <p:cNvPr id="36" name="Google Shape;36;p57"/>
          <p:cNvSpPr txBox="1"/>
          <p:nvPr>
            <p:ph type="title"/>
          </p:nvPr>
        </p:nvSpPr>
        <p:spPr>
          <a:xfrm>
            <a:off x="848994" y="418782"/>
            <a:ext cx="10494010" cy="58991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70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7"/>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7"/>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7"/>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algn="l">
              <a:lnSpc>
                <a:spcPct val="114937"/>
              </a:lnSpc>
              <a:spcBef>
                <a:spcPts val="0"/>
              </a:spcBef>
              <a:buNone/>
              <a:defRPr b="0" i="0" sz="1600">
                <a:solidFill>
                  <a:srgbClr val="1C7CDB"/>
                </a:solidFill>
                <a:latin typeface="Helvetica Neue"/>
                <a:ea typeface="Helvetica Neue"/>
                <a:cs typeface="Helvetica Neue"/>
                <a:sym typeface="Helvetica Neue"/>
              </a:defRPr>
            </a:lvl1pPr>
            <a:lvl2pPr indent="0" lvl="1" marL="38100" marR="0" algn="l">
              <a:lnSpc>
                <a:spcPct val="114937"/>
              </a:lnSpc>
              <a:spcBef>
                <a:spcPts val="0"/>
              </a:spcBef>
              <a:buNone/>
              <a:defRPr b="0" i="0" sz="1600">
                <a:solidFill>
                  <a:srgbClr val="1C7CDB"/>
                </a:solidFill>
                <a:latin typeface="Helvetica Neue"/>
                <a:ea typeface="Helvetica Neue"/>
                <a:cs typeface="Helvetica Neue"/>
                <a:sym typeface="Helvetica Neue"/>
              </a:defRPr>
            </a:lvl2pPr>
            <a:lvl3pPr indent="0" lvl="2" marL="38100" marR="0" algn="l">
              <a:lnSpc>
                <a:spcPct val="114937"/>
              </a:lnSpc>
              <a:spcBef>
                <a:spcPts val="0"/>
              </a:spcBef>
              <a:buNone/>
              <a:defRPr b="0" i="0" sz="1600">
                <a:solidFill>
                  <a:srgbClr val="1C7CDB"/>
                </a:solidFill>
                <a:latin typeface="Helvetica Neue"/>
                <a:ea typeface="Helvetica Neue"/>
                <a:cs typeface="Helvetica Neue"/>
                <a:sym typeface="Helvetica Neue"/>
              </a:defRPr>
            </a:lvl3pPr>
            <a:lvl4pPr indent="0" lvl="3" marL="38100" marR="0" algn="l">
              <a:lnSpc>
                <a:spcPct val="114937"/>
              </a:lnSpc>
              <a:spcBef>
                <a:spcPts val="0"/>
              </a:spcBef>
              <a:buNone/>
              <a:defRPr b="0" i="0" sz="1600">
                <a:solidFill>
                  <a:srgbClr val="1C7CDB"/>
                </a:solidFill>
                <a:latin typeface="Helvetica Neue"/>
                <a:ea typeface="Helvetica Neue"/>
                <a:cs typeface="Helvetica Neue"/>
                <a:sym typeface="Helvetica Neue"/>
              </a:defRPr>
            </a:lvl4pPr>
            <a:lvl5pPr indent="0" lvl="4" marL="38100" marR="0" algn="l">
              <a:lnSpc>
                <a:spcPct val="114937"/>
              </a:lnSpc>
              <a:spcBef>
                <a:spcPts val="0"/>
              </a:spcBef>
              <a:buNone/>
              <a:defRPr b="0" i="0" sz="1600">
                <a:solidFill>
                  <a:srgbClr val="1C7CDB"/>
                </a:solidFill>
                <a:latin typeface="Helvetica Neue"/>
                <a:ea typeface="Helvetica Neue"/>
                <a:cs typeface="Helvetica Neue"/>
                <a:sym typeface="Helvetica Neue"/>
              </a:defRPr>
            </a:lvl5pPr>
            <a:lvl6pPr indent="0" lvl="5" marL="38100" marR="0" algn="l">
              <a:lnSpc>
                <a:spcPct val="114937"/>
              </a:lnSpc>
              <a:spcBef>
                <a:spcPts val="0"/>
              </a:spcBef>
              <a:buNone/>
              <a:defRPr b="0" i="0" sz="1600">
                <a:solidFill>
                  <a:srgbClr val="1C7CDB"/>
                </a:solidFill>
                <a:latin typeface="Helvetica Neue"/>
                <a:ea typeface="Helvetica Neue"/>
                <a:cs typeface="Helvetica Neue"/>
                <a:sym typeface="Helvetica Neue"/>
              </a:defRPr>
            </a:lvl6pPr>
            <a:lvl7pPr indent="0" lvl="6" marL="38100" marR="0" algn="l">
              <a:lnSpc>
                <a:spcPct val="114937"/>
              </a:lnSpc>
              <a:spcBef>
                <a:spcPts val="0"/>
              </a:spcBef>
              <a:buNone/>
              <a:defRPr b="0" i="0" sz="1600">
                <a:solidFill>
                  <a:srgbClr val="1C7CDB"/>
                </a:solidFill>
                <a:latin typeface="Helvetica Neue"/>
                <a:ea typeface="Helvetica Neue"/>
                <a:cs typeface="Helvetica Neue"/>
                <a:sym typeface="Helvetica Neue"/>
              </a:defRPr>
            </a:lvl7pPr>
            <a:lvl8pPr indent="0" lvl="7" marL="38100" marR="0" algn="l">
              <a:lnSpc>
                <a:spcPct val="114937"/>
              </a:lnSpc>
              <a:spcBef>
                <a:spcPts val="0"/>
              </a:spcBef>
              <a:buNone/>
              <a:defRPr b="0" i="0" sz="1600">
                <a:solidFill>
                  <a:srgbClr val="1C7CDB"/>
                </a:solidFill>
                <a:latin typeface="Helvetica Neue"/>
                <a:ea typeface="Helvetica Neue"/>
                <a:cs typeface="Helvetica Neue"/>
                <a:sym typeface="Helvetica Neue"/>
              </a:defRPr>
            </a:lvl8pPr>
            <a:lvl9pPr indent="0" lvl="8" marL="38100" marR="0" algn="l">
              <a:lnSpc>
                <a:spcPct val="114937"/>
              </a:lnSpc>
              <a:spcBef>
                <a:spcPts val="0"/>
              </a:spcBef>
              <a:buNone/>
              <a:defRPr b="0" i="0" sz="1600">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52"/>
          <p:cNvPicPr preferRelativeResize="0"/>
          <p:nvPr/>
        </p:nvPicPr>
        <p:blipFill rotWithShape="1">
          <a:blip r:embed="rId1">
            <a:alphaModFix/>
          </a:blip>
          <a:srcRect b="0" l="0" r="0" t="0"/>
          <a:stretch/>
        </p:blipFill>
        <p:spPr>
          <a:xfrm>
            <a:off x="0" y="0"/>
            <a:ext cx="12187239" cy="6857998"/>
          </a:xfrm>
          <a:prstGeom prst="rect">
            <a:avLst/>
          </a:prstGeom>
          <a:noFill/>
          <a:ln>
            <a:noFill/>
          </a:ln>
        </p:spPr>
      </p:pic>
      <p:sp>
        <p:nvSpPr>
          <p:cNvPr id="7" name="Google Shape;7;p52"/>
          <p:cNvSpPr txBox="1"/>
          <p:nvPr>
            <p:ph type="title"/>
          </p:nvPr>
        </p:nvSpPr>
        <p:spPr>
          <a:xfrm>
            <a:off x="848994" y="418782"/>
            <a:ext cx="10494010" cy="58991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3700" u="none" cap="none" strike="noStrike">
                <a:solidFill>
                  <a:srgbClr val="0A48CA"/>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52"/>
          <p:cNvSpPr txBox="1"/>
          <p:nvPr>
            <p:ph idx="1" type="body"/>
          </p:nvPr>
        </p:nvSpPr>
        <p:spPr>
          <a:xfrm>
            <a:off x="2068195" y="2106167"/>
            <a:ext cx="5741670" cy="335026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52"/>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5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52"/>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lvl1pPr indent="0" lvl="0"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1pPr>
            <a:lvl2pPr indent="0" lvl="1"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2pPr>
            <a:lvl3pPr indent="0" lvl="2"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3pPr>
            <a:lvl4pPr indent="0" lvl="3"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4pPr>
            <a:lvl5pPr indent="0" lvl="4"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5pPr>
            <a:lvl6pPr indent="0" lvl="5"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6pPr>
            <a:lvl7pPr indent="0" lvl="6"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7pPr>
            <a:lvl8pPr indent="0" lvl="7"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8pPr>
            <a:lvl9pPr indent="0" lvl="8" marL="38100" marR="0" rtl="0" algn="l">
              <a:lnSpc>
                <a:spcPct val="114937"/>
              </a:lnSpc>
              <a:spcBef>
                <a:spcPts val="0"/>
              </a:spcBef>
              <a:buNone/>
              <a:defRPr b="0" i="0" sz="1600" u="none" cap="none" strike="noStrike">
                <a:solidFill>
                  <a:srgbClr val="1C7CDB"/>
                </a:solidFill>
                <a:latin typeface="Helvetica Neue"/>
                <a:ea typeface="Helvetica Neue"/>
                <a:cs typeface="Helvetica Neue"/>
                <a:sym typeface="Helvetica Neue"/>
              </a:defRPr>
            </a:lvl9pPr>
          </a:lstStyle>
          <a:p>
            <a:pPr indent="0" lvl="0" marL="3810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3.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github.com/tflores/applied-data-science-capstone/blob/master/Data%20Collection%20with%20Web%20Scraping.ipynb" TargetMode="External"/><Relationship Id="rId4" Type="http://schemas.openxmlformats.org/officeDocument/2006/relationships/hyperlink" Target="https://github.com/tflores/applied-data-science-capstone/blob/master/Data%20Collection%20with%20Web%20Scraping.ipynb" TargetMode="External"/><Relationship Id="rId5" Type="http://schemas.openxmlformats.org/officeDocument/2006/relationships/image" Target="../media/image7.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github.com/tflores/applied-data-science-capstone/blob/master/Data%20Wrangling.ipynb" TargetMode="Externa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8.png"/><Relationship Id="rId7"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github.com/tflores/applied-data-science-capstone/blob/master/EDA%20with%20Data%20Visualization.ipynb" TargetMode="External"/><Relationship Id="rId4" Type="http://schemas.openxmlformats.org/officeDocument/2006/relationships/hyperlink" Target="https://github.com/tflores/applied-data-science-capstone/blob/master/EDA%20with%20Data%20Visualization.ipynb" TargetMode="External"/><Relationship Id="rId5" Type="http://schemas.openxmlformats.org/officeDocument/2006/relationships/hyperlink" Target="https://github.com/tflores/applied-data-science-capstone/blob/master/EDA%20with%20Data%20Visualization.ipynb" TargetMode="External"/><Relationship Id="rId6"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tflores/applied-data-science-capstone/blob/master/EDA.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github.com/tflores/applied-data-science-capstone/blob/d232d76932163635b072952f121a8d70286e0d84/Interactive%20Visual%20Analytics%20with%20Folium%20lab.ipynb" TargetMode="External"/><Relationship Id="rId4" Type="http://schemas.openxmlformats.org/officeDocument/2006/relationships/hyperlink" Target="https://github.com/tflores/applied-data-science-capstone/blob/d232d76932163635b072952f121a8d70286e0d84/Interactive%20Visual%20Analytics%20with%20Folium%20lab.ipyn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tflores/applied-data-science-capstone/blob/d232d76932163635b072952f121a8d70286e0d84/spacex_dash_app.py" TargetMode="External"/><Relationship Id="rId4" Type="http://schemas.openxmlformats.org/officeDocument/2006/relationships/hyperlink" Target="https://github.com/tflores/applied-data-science-capstone/blob/d232d76932163635b072952f121a8d70286e0d84/spacex_dash_app.p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github.com/tflores/applied-data-science-capstone/blob/d232d76932163635b072952f121a8d70286e0d84/Machine%20Learning%20Prediction.ipynb" TargetMode="External"/><Relationship Id="rId4" Type="http://schemas.openxmlformats.org/officeDocument/2006/relationships/hyperlink" Target="https://github.com/tflores/applied-data-science-capstone/blob/d232d76932163635b072952f121a8d70286e0d84/Machine%20Learning%20Prediction.ipynb" TargetMode="External"/><Relationship Id="rId9" Type="http://schemas.openxmlformats.org/officeDocument/2006/relationships/image" Target="../media/image17.png"/><Relationship Id="rId5" Type="http://schemas.openxmlformats.org/officeDocument/2006/relationships/image" Target="../media/image8.png"/><Relationship Id="rId6" Type="http://schemas.openxmlformats.org/officeDocument/2006/relationships/image" Target="../media/image23.png"/><Relationship Id="rId7" Type="http://schemas.openxmlformats.org/officeDocument/2006/relationships/image" Target="../media/image22.png"/><Relationship Id="rId8"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jp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jpg"/><Relationship Id="rId4" Type="http://schemas.openxmlformats.org/officeDocument/2006/relationships/image" Target="../media/image35.png"/><Relationship Id="rId5" Type="http://schemas.openxmlformats.org/officeDocument/2006/relationships/image" Target="../media/image44.jpg"/><Relationship Id="rId6" Type="http://schemas.openxmlformats.org/officeDocument/2006/relationships/image" Target="../media/image33.png"/><Relationship Id="rId7" Type="http://schemas.openxmlformats.org/officeDocument/2006/relationships/image" Target="../media/image3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api.spacexdata.com/v4/rockets/" TargetMode="Externa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github.com/tflores/applied-data-science-capstone/blob/master/Data%20Collection%20API.ipynb" TargetMode="External"/><Relationship Id="rId4" Type="http://schemas.openxmlformats.org/officeDocument/2006/relationships/hyperlink" Target="https://github.com/tflores/applied-data-science-capstone/blob/master/Data%20Collection%20API.ipynb" TargetMode="External"/><Relationship Id="rId5" Type="http://schemas.openxmlformats.org/officeDocument/2006/relationships/image" Target="../media/image14.png"/><Relationship Id="rId6" Type="http://schemas.openxmlformats.org/officeDocument/2006/relationships/image" Target="../media/image2.png"/><Relationship Id="rId7"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 name="Shape 43"/>
        <p:cNvGrpSpPr/>
        <p:nvPr/>
      </p:nvGrpSpPr>
      <p:grpSpPr>
        <a:xfrm>
          <a:off x="0" y="0"/>
          <a:ext cx="0" cy="0"/>
          <a:chOff x="0" y="0"/>
          <a:chExt cx="0" cy="0"/>
        </a:xfrm>
      </p:grpSpPr>
      <p:pic>
        <p:nvPicPr>
          <p:cNvPr id="44" name="Google Shape;44;p1"/>
          <p:cNvPicPr preferRelativeResize="0"/>
          <p:nvPr/>
        </p:nvPicPr>
        <p:blipFill rotWithShape="1">
          <a:blip r:embed="rId3">
            <a:alphaModFix/>
          </a:blip>
          <a:srcRect b="0" l="0" r="0" t="0"/>
          <a:stretch/>
        </p:blipFill>
        <p:spPr>
          <a:xfrm>
            <a:off x="0" y="0"/>
            <a:ext cx="12191999" cy="6857998"/>
          </a:xfrm>
          <a:prstGeom prst="rect">
            <a:avLst/>
          </a:prstGeom>
          <a:noFill/>
          <a:ln>
            <a:noFill/>
          </a:ln>
        </p:spPr>
      </p:pic>
      <p:sp>
        <p:nvSpPr>
          <p:cNvPr id="45" name="Google Shape;45;p1"/>
          <p:cNvSpPr txBox="1"/>
          <p:nvPr/>
        </p:nvSpPr>
        <p:spPr>
          <a:xfrm>
            <a:off x="967425" y="4591050"/>
            <a:ext cx="1685100" cy="567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rgbClr val="E7E6E6"/>
                </a:solidFill>
                <a:latin typeface="Helvetica Neue"/>
                <a:ea typeface="Helvetica Neue"/>
                <a:cs typeface="Helvetica Neue"/>
                <a:sym typeface="Helvetica Neue"/>
              </a:rPr>
              <a:t>Gabriel Arantes</a:t>
            </a:r>
            <a:r>
              <a:rPr b="0" i="0" lang="en-US" sz="1800" u="none" cap="none" strike="noStrike">
                <a:solidFill>
                  <a:srgbClr val="E7E6E6"/>
                </a:solidFill>
                <a:latin typeface="Helvetica Neue"/>
                <a:ea typeface="Helvetica Neue"/>
                <a:cs typeface="Helvetica Neue"/>
                <a:sym typeface="Helvetica Neue"/>
              </a:rPr>
              <a:t> 202</a:t>
            </a:r>
            <a:r>
              <a:rPr lang="en-US" sz="1800">
                <a:solidFill>
                  <a:srgbClr val="E7E6E6"/>
                </a:solidFill>
                <a:latin typeface="Helvetica Neue"/>
                <a:ea typeface="Helvetica Neue"/>
                <a:cs typeface="Helvetica Neue"/>
                <a:sym typeface="Helvetica Neue"/>
              </a:rPr>
              <a:t>3</a:t>
            </a:r>
            <a:r>
              <a:rPr b="0" i="0" lang="en-US" sz="1800" u="none" cap="none" strike="noStrike">
                <a:solidFill>
                  <a:srgbClr val="E7E6E6"/>
                </a:solidFill>
                <a:latin typeface="Helvetica Neue"/>
                <a:ea typeface="Helvetica Neue"/>
                <a:cs typeface="Helvetica Neue"/>
                <a:sym typeface="Helvetica Neue"/>
              </a:rPr>
              <a:t>-</a:t>
            </a:r>
            <a:r>
              <a:rPr lang="en-US" sz="1800">
                <a:solidFill>
                  <a:srgbClr val="E7E6E6"/>
                </a:solidFill>
                <a:latin typeface="Helvetica Neue"/>
                <a:ea typeface="Helvetica Neue"/>
                <a:cs typeface="Helvetica Neue"/>
                <a:sym typeface="Helvetica Neue"/>
              </a:rPr>
              <a:t>02</a:t>
            </a:r>
            <a:r>
              <a:rPr b="0" i="0" lang="en-US" sz="1800" u="none" cap="none" strike="noStrike">
                <a:solidFill>
                  <a:srgbClr val="E7E6E6"/>
                </a:solidFill>
                <a:latin typeface="Helvetica Neue"/>
                <a:ea typeface="Helvetica Neue"/>
                <a:cs typeface="Helvetica Neue"/>
                <a:sym typeface="Helvetica Neue"/>
              </a:rPr>
              <a:t>-</a:t>
            </a:r>
            <a:r>
              <a:rPr lang="en-US" sz="1800">
                <a:solidFill>
                  <a:srgbClr val="E7E6E6"/>
                </a:solidFill>
                <a:latin typeface="Helvetica Neue"/>
                <a:ea typeface="Helvetica Neue"/>
                <a:cs typeface="Helvetica Neue"/>
                <a:sym typeface="Helvetica Neue"/>
              </a:rPr>
              <a:t>09</a:t>
            </a:r>
            <a:endParaRPr b="0" i="0" sz="1800" u="none" cap="none" strike="noStrike">
              <a:latin typeface="Helvetica Neue"/>
              <a:ea typeface="Helvetica Neue"/>
              <a:cs typeface="Helvetica Neue"/>
              <a:sym typeface="Helvetica Neue"/>
            </a:endParaRPr>
          </a:p>
        </p:txBody>
      </p:sp>
      <p:pic>
        <p:nvPicPr>
          <p:cNvPr id="46" name="Google Shape;46;p1"/>
          <p:cNvPicPr preferRelativeResize="0"/>
          <p:nvPr/>
        </p:nvPicPr>
        <p:blipFill rotWithShape="1">
          <a:blip r:embed="rId4">
            <a:alphaModFix/>
          </a:blip>
          <a:srcRect b="0" l="0" r="0" t="0"/>
          <a:stretch/>
        </p:blipFill>
        <p:spPr>
          <a:xfrm>
            <a:off x="889000" y="675640"/>
            <a:ext cx="2105660" cy="6299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0"/>
          <p:cNvSpPr txBox="1"/>
          <p:nvPr/>
        </p:nvSpPr>
        <p:spPr>
          <a:xfrm>
            <a:off x="1001394" y="1808479"/>
            <a:ext cx="3716020" cy="2215515"/>
          </a:xfrm>
          <a:prstGeom prst="rect">
            <a:avLst/>
          </a:prstGeom>
          <a:noFill/>
          <a:ln>
            <a:noFill/>
          </a:ln>
        </p:spPr>
        <p:txBody>
          <a:bodyPr anchorCtr="0" anchor="t" bIns="0" lIns="0" spcFirstLastPara="1" rIns="0" wrap="square" tIns="12700">
            <a:spAutoFit/>
          </a:bodyPr>
          <a:lstStyle/>
          <a:p>
            <a:pPr indent="-228600" lvl="0" marL="241300" marR="220345"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Data from SpaceX launches  can also be obtained from  Wikipedia;</a:t>
            </a:r>
            <a:endParaRPr b="0" i="0" sz="2200" u="none" cap="none" strike="noStrike">
              <a:latin typeface="Helvetica Neue"/>
              <a:ea typeface="Helvetica Neue"/>
              <a:cs typeface="Helvetica Neue"/>
              <a:sym typeface="Helvetica Neue"/>
            </a:endParaRPr>
          </a:p>
          <a:p>
            <a:pPr indent="-228600" lvl="0" marL="241300" marR="508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Data are downloaded from  Wikipedia according to the  flowchart and then persisted.</a:t>
            </a:r>
            <a:endParaRPr b="0" i="0" sz="2200" u="none" cap="none" strike="noStrike">
              <a:latin typeface="Helvetica Neue"/>
              <a:ea typeface="Helvetica Neue"/>
              <a:cs typeface="Helvetica Neue"/>
              <a:sym typeface="Helvetica Neue"/>
            </a:endParaRPr>
          </a:p>
        </p:txBody>
      </p:sp>
      <p:sp>
        <p:nvSpPr>
          <p:cNvPr id="118" name="Google Shape;118;p10"/>
          <p:cNvSpPr txBox="1"/>
          <p:nvPr/>
        </p:nvSpPr>
        <p:spPr>
          <a:xfrm>
            <a:off x="1001394" y="4697348"/>
            <a:ext cx="3732529" cy="1141095"/>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1400"/>
              <a:buFont typeface="Arial"/>
              <a:buChar char="•"/>
            </a:pPr>
            <a:r>
              <a:rPr b="0" i="0" lang="en-US" sz="1400" u="none" cap="none" strike="noStrike">
                <a:solidFill>
                  <a:srgbClr val="292929"/>
                </a:solidFill>
                <a:latin typeface="Helvetica Neue"/>
                <a:ea typeface="Helvetica Neue"/>
                <a:cs typeface="Helvetica Neue"/>
                <a:sym typeface="Helvetica Neue"/>
              </a:rPr>
              <a:t>Source code: </a:t>
            </a:r>
            <a:r>
              <a:rPr b="0" i="0" lang="en-US" sz="1400" u="none" cap="none" strike="noStrike">
                <a:solidFill>
                  <a:srgbClr val="0462C1"/>
                </a:solidFill>
                <a:latin typeface="Helvetica Neue"/>
                <a:ea typeface="Helvetica Neue"/>
                <a:cs typeface="Helvetica Neue"/>
                <a:sym typeface="Helvetica Neue"/>
              </a:rPr>
              <a:t> </a:t>
            </a:r>
            <a:r>
              <a:rPr b="0" i="0" lang="en-US" sz="1400" u="sng" cap="none" strike="noStrike">
                <a:solidFill>
                  <a:srgbClr val="0462C1"/>
                </a:solidFill>
                <a:latin typeface="Helvetica Neue"/>
                <a:ea typeface="Helvetica Neue"/>
                <a:cs typeface="Helvetica Neue"/>
                <a:sym typeface="Helvetica Neue"/>
                <a:hlinkClick r:id="rId3">
                  <a:extLst>
                    <a:ext uri="{A12FA001-AC4F-418D-AE19-62706E023703}">
                      <ahyp:hlinkClr val="tx"/>
                    </a:ext>
                  </a:extLst>
                </a:hlinkClick>
              </a:rPr>
              <a:t>https://github.com/tflores/applied-data-  science-  capstone/blob/master/Data%20Collection%2</a:t>
            </a:r>
            <a:endParaRPr b="0" i="0" sz="1400" u="none" cap="none" strike="noStrike">
              <a:latin typeface="Helvetica Neue"/>
              <a:ea typeface="Helvetica Neue"/>
              <a:cs typeface="Helvetica Neue"/>
              <a:sym typeface="Helvetica Neue"/>
            </a:endParaRPr>
          </a:p>
          <a:p>
            <a:pPr indent="0" lvl="0" marL="241300" marR="0" rtl="0" algn="l">
              <a:lnSpc>
                <a:spcPct val="100000"/>
              </a:lnSpc>
              <a:spcBef>
                <a:spcPts val="380"/>
              </a:spcBef>
              <a:spcAft>
                <a:spcPts val="0"/>
              </a:spcAft>
              <a:buNone/>
            </a:pPr>
            <a:r>
              <a:rPr b="0" i="0" lang="en-US" sz="1400" u="sng" cap="none" strike="noStrike">
                <a:solidFill>
                  <a:srgbClr val="0462C1"/>
                </a:solidFill>
                <a:latin typeface="Helvetica Neue"/>
                <a:ea typeface="Helvetica Neue"/>
                <a:cs typeface="Helvetica Neue"/>
                <a:sym typeface="Helvetica Neue"/>
                <a:hlinkClick r:id="rId4">
                  <a:extLst>
                    <a:ext uri="{A12FA001-AC4F-418D-AE19-62706E023703}">
                      <ahyp:hlinkClr val="tx"/>
                    </a:ext>
                  </a:extLst>
                </a:hlinkClick>
              </a:rPr>
              <a:t>0with%20Web%20Scraping.ipynb</a:t>
            </a:r>
            <a:endParaRPr b="0" i="0" sz="1400" u="none" cap="none" strike="noStrike">
              <a:latin typeface="Helvetica Neue"/>
              <a:ea typeface="Helvetica Neue"/>
              <a:cs typeface="Helvetica Neue"/>
              <a:sym typeface="Helvetica Neue"/>
            </a:endParaRPr>
          </a:p>
        </p:txBody>
      </p:sp>
      <p:sp>
        <p:nvSpPr>
          <p:cNvPr id="119" name="Google Shape;119;p10"/>
          <p:cNvSpPr txBox="1"/>
          <p:nvPr>
            <p:ph type="title"/>
          </p:nvPr>
        </p:nvSpPr>
        <p:spPr>
          <a:xfrm>
            <a:off x="1001402" y="571750"/>
            <a:ext cx="7338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Collection - Scraping</a:t>
            </a:r>
            <a:endParaRPr/>
          </a:p>
        </p:txBody>
      </p:sp>
      <p:pic>
        <p:nvPicPr>
          <p:cNvPr id="120" name="Google Shape;120;p10"/>
          <p:cNvPicPr preferRelativeResize="0"/>
          <p:nvPr/>
        </p:nvPicPr>
        <p:blipFill rotWithShape="1">
          <a:blip r:embed="rId5">
            <a:alphaModFix/>
          </a:blip>
          <a:srcRect b="0" l="0" r="0" t="0"/>
          <a:stretch/>
        </p:blipFill>
        <p:spPr>
          <a:xfrm>
            <a:off x="7244080" y="1775447"/>
            <a:ext cx="2791714" cy="1082306"/>
          </a:xfrm>
          <a:prstGeom prst="rect">
            <a:avLst/>
          </a:prstGeom>
          <a:noFill/>
          <a:ln>
            <a:noFill/>
          </a:ln>
        </p:spPr>
      </p:pic>
      <p:sp>
        <p:nvSpPr>
          <p:cNvPr id="121" name="Google Shape;121;p10"/>
          <p:cNvSpPr txBox="1"/>
          <p:nvPr/>
        </p:nvSpPr>
        <p:spPr>
          <a:xfrm>
            <a:off x="7674356" y="2015807"/>
            <a:ext cx="1939925" cy="549275"/>
          </a:xfrm>
          <a:prstGeom prst="rect">
            <a:avLst/>
          </a:prstGeom>
          <a:noFill/>
          <a:ln>
            <a:noFill/>
          </a:ln>
        </p:spPr>
        <p:txBody>
          <a:bodyPr anchorCtr="0" anchor="t" bIns="0" lIns="0" spcFirstLastPara="1" rIns="0" wrap="square" tIns="12700">
            <a:spAutoFit/>
          </a:bodyPr>
          <a:lstStyle/>
          <a:p>
            <a:pPr indent="0" lvl="0" marL="0" marR="0" rtl="0" algn="ctr">
              <a:lnSpc>
                <a:spcPct val="114444"/>
              </a:lnSpc>
              <a:spcBef>
                <a:spcPts val="0"/>
              </a:spcBef>
              <a:spcAft>
                <a:spcPts val="0"/>
              </a:spcAft>
              <a:buNone/>
            </a:pPr>
            <a:r>
              <a:rPr b="1" i="0" lang="en-US" sz="1800" u="none" cap="none" strike="noStrike">
                <a:solidFill>
                  <a:srgbClr val="FFFFFF"/>
                </a:solidFill>
                <a:latin typeface="Calibri"/>
                <a:ea typeface="Calibri"/>
                <a:cs typeface="Calibri"/>
                <a:sym typeface="Calibri"/>
              </a:rPr>
              <a:t>Request the Falcon9</a:t>
            </a:r>
            <a:endParaRPr b="0" i="0" sz="1800" u="none" cap="none" strike="noStrike">
              <a:latin typeface="Calibri"/>
              <a:ea typeface="Calibri"/>
              <a:cs typeface="Calibri"/>
              <a:sym typeface="Calibri"/>
            </a:endParaRPr>
          </a:p>
          <a:p>
            <a:pPr indent="0" lvl="0" marL="0" marR="0" rtl="0" algn="ctr">
              <a:lnSpc>
                <a:spcPct val="114444"/>
              </a:lnSpc>
              <a:spcBef>
                <a:spcPts val="0"/>
              </a:spcBef>
              <a:spcAft>
                <a:spcPts val="0"/>
              </a:spcAft>
              <a:buNone/>
            </a:pPr>
            <a:r>
              <a:rPr b="1" i="0" lang="en-US" sz="1800" u="none" cap="none" strike="noStrike">
                <a:solidFill>
                  <a:srgbClr val="FFFFFF"/>
                </a:solidFill>
                <a:latin typeface="Calibri"/>
                <a:ea typeface="Calibri"/>
                <a:cs typeface="Calibri"/>
                <a:sym typeface="Calibri"/>
              </a:rPr>
              <a:t>Launch Wiki page</a:t>
            </a:r>
            <a:endParaRPr b="0" i="0" sz="1800" u="none" cap="none" strike="noStrike">
              <a:latin typeface="Calibri"/>
              <a:ea typeface="Calibri"/>
              <a:cs typeface="Calibri"/>
              <a:sym typeface="Calibri"/>
            </a:endParaRPr>
          </a:p>
        </p:txBody>
      </p:sp>
      <p:grpSp>
        <p:nvGrpSpPr>
          <p:cNvPr id="122" name="Google Shape;122;p10"/>
          <p:cNvGrpSpPr/>
          <p:nvPr/>
        </p:nvGrpSpPr>
        <p:grpSpPr>
          <a:xfrm>
            <a:off x="7244080" y="2893021"/>
            <a:ext cx="2791714" cy="1542072"/>
            <a:chOff x="7244080" y="2893021"/>
            <a:chExt cx="2791714" cy="1542072"/>
          </a:xfrm>
        </p:grpSpPr>
        <p:pic>
          <p:nvPicPr>
            <p:cNvPr id="123" name="Google Shape;123;p10"/>
            <p:cNvPicPr preferRelativeResize="0"/>
            <p:nvPr/>
          </p:nvPicPr>
          <p:blipFill rotWithShape="1">
            <a:blip r:embed="rId6">
              <a:alphaModFix/>
            </a:blip>
            <a:srcRect b="0" l="0" r="0" t="0"/>
            <a:stretch/>
          </p:blipFill>
          <p:spPr>
            <a:xfrm>
              <a:off x="8387080" y="2893021"/>
              <a:ext cx="503186" cy="424472"/>
            </a:xfrm>
            <a:prstGeom prst="rect">
              <a:avLst/>
            </a:prstGeom>
            <a:noFill/>
            <a:ln>
              <a:noFill/>
            </a:ln>
          </p:spPr>
        </p:pic>
        <p:pic>
          <p:nvPicPr>
            <p:cNvPr id="124" name="Google Shape;124;p10"/>
            <p:cNvPicPr preferRelativeResize="0"/>
            <p:nvPr/>
          </p:nvPicPr>
          <p:blipFill rotWithShape="1">
            <a:blip r:embed="rId5">
              <a:alphaModFix/>
            </a:blip>
            <a:srcRect b="0" l="0" r="0" t="0"/>
            <a:stretch/>
          </p:blipFill>
          <p:spPr>
            <a:xfrm>
              <a:off x="7244080" y="3352787"/>
              <a:ext cx="2791714" cy="1082306"/>
            </a:xfrm>
            <a:prstGeom prst="rect">
              <a:avLst/>
            </a:prstGeom>
            <a:noFill/>
            <a:ln>
              <a:noFill/>
            </a:ln>
          </p:spPr>
        </p:pic>
      </p:grpSp>
      <p:sp>
        <p:nvSpPr>
          <p:cNvPr id="125" name="Google Shape;125;p10"/>
          <p:cNvSpPr txBox="1"/>
          <p:nvPr/>
        </p:nvSpPr>
        <p:spPr>
          <a:xfrm>
            <a:off x="7354189" y="3470909"/>
            <a:ext cx="2575560" cy="795655"/>
          </a:xfrm>
          <a:prstGeom prst="rect">
            <a:avLst/>
          </a:prstGeom>
          <a:noFill/>
          <a:ln>
            <a:noFill/>
          </a:ln>
        </p:spPr>
        <p:txBody>
          <a:bodyPr anchorCtr="0" anchor="t" bIns="0" lIns="0" spcFirstLastPara="1" rIns="0" wrap="square" tIns="39350">
            <a:spAutoFit/>
          </a:bodyPr>
          <a:lstStyle/>
          <a:p>
            <a:pPr indent="0" lvl="0" marL="12700" marR="5080" rtl="0" algn="ctr">
              <a:lnSpc>
                <a:spcPct val="90300"/>
              </a:lnSpc>
              <a:spcBef>
                <a:spcPts val="0"/>
              </a:spcBef>
              <a:spcAft>
                <a:spcPts val="0"/>
              </a:spcAft>
              <a:buNone/>
            </a:pPr>
            <a:r>
              <a:rPr b="1" i="0" lang="en-US" sz="1800" u="none" cap="none" strike="noStrike">
                <a:solidFill>
                  <a:srgbClr val="FFFFFF"/>
                </a:solidFill>
                <a:latin typeface="Calibri"/>
                <a:ea typeface="Calibri"/>
                <a:cs typeface="Calibri"/>
                <a:sym typeface="Calibri"/>
              </a:rPr>
              <a:t>Extract all column/variable  names from the HTML  table header</a:t>
            </a:r>
            <a:endParaRPr b="0" i="0" sz="1800" u="none" cap="none" strike="noStrike">
              <a:latin typeface="Calibri"/>
              <a:ea typeface="Calibri"/>
              <a:cs typeface="Calibri"/>
              <a:sym typeface="Calibri"/>
            </a:endParaRPr>
          </a:p>
        </p:txBody>
      </p:sp>
      <p:grpSp>
        <p:nvGrpSpPr>
          <p:cNvPr id="126" name="Google Shape;126;p10"/>
          <p:cNvGrpSpPr/>
          <p:nvPr/>
        </p:nvGrpSpPr>
        <p:grpSpPr>
          <a:xfrm>
            <a:off x="7244080" y="4470362"/>
            <a:ext cx="2791714" cy="1542084"/>
            <a:chOff x="7244080" y="4470362"/>
            <a:chExt cx="2791714" cy="1542084"/>
          </a:xfrm>
        </p:grpSpPr>
        <p:pic>
          <p:nvPicPr>
            <p:cNvPr id="127" name="Google Shape;127;p10"/>
            <p:cNvPicPr preferRelativeResize="0"/>
            <p:nvPr/>
          </p:nvPicPr>
          <p:blipFill rotWithShape="1">
            <a:blip r:embed="rId6">
              <a:alphaModFix/>
            </a:blip>
            <a:srcRect b="0" l="0" r="0" t="0"/>
            <a:stretch/>
          </p:blipFill>
          <p:spPr>
            <a:xfrm>
              <a:off x="8387080" y="4470362"/>
              <a:ext cx="503186" cy="424472"/>
            </a:xfrm>
            <a:prstGeom prst="rect">
              <a:avLst/>
            </a:prstGeom>
            <a:noFill/>
            <a:ln>
              <a:noFill/>
            </a:ln>
          </p:spPr>
        </p:pic>
        <p:pic>
          <p:nvPicPr>
            <p:cNvPr id="128" name="Google Shape;128;p10"/>
            <p:cNvPicPr preferRelativeResize="0"/>
            <p:nvPr/>
          </p:nvPicPr>
          <p:blipFill rotWithShape="1">
            <a:blip r:embed="rId5">
              <a:alphaModFix/>
            </a:blip>
            <a:srcRect b="0" l="0" r="0" t="0"/>
            <a:stretch/>
          </p:blipFill>
          <p:spPr>
            <a:xfrm>
              <a:off x="7244080" y="4932680"/>
              <a:ext cx="2791714" cy="1079766"/>
            </a:xfrm>
            <a:prstGeom prst="rect">
              <a:avLst/>
            </a:prstGeom>
            <a:noFill/>
            <a:ln>
              <a:noFill/>
            </a:ln>
          </p:spPr>
        </p:pic>
      </p:grpSp>
      <p:sp>
        <p:nvSpPr>
          <p:cNvPr id="129" name="Google Shape;129;p10"/>
          <p:cNvSpPr txBox="1"/>
          <p:nvPr/>
        </p:nvSpPr>
        <p:spPr>
          <a:xfrm>
            <a:off x="7453376" y="5049139"/>
            <a:ext cx="2373630" cy="795655"/>
          </a:xfrm>
          <a:prstGeom prst="rect">
            <a:avLst/>
          </a:prstGeom>
          <a:noFill/>
          <a:ln>
            <a:noFill/>
          </a:ln>
        </p:spPr>
        <p:txBody>
          <a:bodyPr anchorCtr="0" anchor="t" bIns="0" lIns="0" spcFirstLastPara="1" rIns="0" wrap="square" tIns="39350">
            <a:spAutoFit/>
          </a:bodyPr>
          <a:lstStyle/>
          <a:p>
            <a:pPr indent="8890" lvl="0" marL="12700" marR="5080" rtl="0" algn="ctr">
              <a:lnSpc>
                <a:spcPct val="90300"/>
              </a:lnSpc>
              <a:spcBef>
                <a:spcPts val="0"/>
              </a:spcBef>
              <a:spcAft>
                <a:spcPts val="0"/>
              </a:spcAft>
              <a:buNone/>
            </a:pPr>
            <a:r>
              <a:rPr b="1" i="0" lang="en-US" sz="1800" u="none" cap="none" strike="noStrike">
                <a:solidFill>
                  <a:srgbClr val="FFFFFF"/>
                </a:solidFill>
                <a:latin typeface="Calibri"/>
                <a:ea typeface="Calibri"/>
                <a:cs typeface="Calibri"/>
                <a:sym typeface="Calibri"/>
              </a:rPr>
              <a:t>Create a data frame by  parsing the launch HTML  tables</a:t>
            </a:r>
            <a:endParaRPr b="0" i="0" sz="1800" u="none" cap="none" strike="noStrike">
              <a:latin typeface="Calibri"/>
              <a:ea typeface="Calibri"/>
              <a:cs typeface="Calibri"/>
              <a:sym typeface="Calibri"/>
            </a:endParaRPr>
          </a:p>
        </p:txBody>
      </p:sp>
      <p:sp>
        <p:nvSpPr>
          <p:cNvPr id="130" name="Google Shape;130;p10"/>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1"/>
          <p:cNvSpPr txBox="1"/>
          <p:nvPr/>
        </p:nvSpPr>
        <p:spPr>
          <a:xfrm>
            <a:off x="849000" y="1365550"/>
            <a:ext cx="8555400" cy="2802300"/>
          </a:xfrm>
          <a:prstGeom prst="rect">
            <a:avLst/>
          </a:prstGeom>
          <a:noFill/>
          <a:ln>
            <a:noFill/>
          </a:ln>
        </p:spPr>
        <p:txBody>
          <a:bodyPr anchorCtr="0" anchor="t" bIns="0" lIns="0" spcFirstLastPara="1" rIns="0" wrap="square" tIns="50150">
            <a:spAutoFit/>
          </a:bodyPr>
          <a:lstStyle/>
          <a:p>
            <a:pPr indent="-228600" lvl="0" marL="241300" marR="173355" rtl="0" algn="l">
              <a:lnSpc>
                <a:spcPct val="108181"/>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Initially some Exploratory Data Analysis (EDA) was performed on the  dataset.</a:t>
            </a:r>
            <a:endParaRPr b="0" i="0" sz="2200" u="none" cap="none" strike="noStrike">
              <a:latin typeface="Helvetica Neue"/>
              <a:ea typeface="Helvetica Neue"/>
              <a:cs typeface="Helvetica Neue"/>
              <a:sym typeface="Helvetica Neue"/>
            </a:endParaRPr>
          </a:p>
          <a:p>
            <a:pPr indent="-228600" lvl="0" marL="241300" marR="0" rtl="0" algn="l">
              <a:lnSpc>
                <a:spcPct val="114090"/>
              </a:lnSpc>
              <a:spcBef>
                <a:spcPts val="7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Then the summaries launches per site, occurrences of each orbit and</a:t>
            </a:r>
            <a:endParaRPr b="0" i="0" sz="2200" u="none" cap="none" strike="noStrike">
              <a:latin typeface="Helvetica Neue"/>
              <a:ea typeface="Helvetica Neue"/>
              <a:cs typeface="Helvetica Neue"/>
              <a:sym typeface="Helvetica Neue"/>
            </a:endParaRPr>
          </a:p>
          <a:p>
            <a:pPr indent="0" lvl="0" marL="241300" marR="0" rtl="0" algn="l">
              <a:lnSpc>
                <a:spcPct val="114090"/>
              </a:lnSpc>
              <a:spcBef>
                <a:spcPts val="0"/>
              </a:spcBef>
              <a:spcAft>
                <a:spcPts val="0"/>
              </a:spcAft>
              <a:buNone/>
            </a:pPr>
            <a:r>
              <a:rPr b="0" i="0" lang="en-US" sz="2200" u="none" cap="none" strike="noStrike">
                <a:solidFill>
                  <a:srgbClr val="292929"/>
                </a:solidFill>
                <a:latin typeface="Helvetica Neue"/>
                <a:ea typeface="Helvetica Neue"/>
                <a:cs typeface="Helvetica Neue"/>
                <a:sym typeface="Helvetica Neue"/>
              </a:rPr>
              <a:t>occurrences of mission outcome per orbit type were calculated.</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72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Finally, the landing outcome label was created from Outcome column.</a:t>
            </a:r>
            <a:endParaRPr b="0" i="0" sz="2200" u="none" cap="none" strike="noStrike">
              <a:latin typeface="Helvetica Neue"/>
              <a:ea typeface="Helvetica Neue"/>
              <a:cs typeface="Helvetica Neue"/>
              <a:sym typeface="Helvetica Neue"/>
            </a:endParaRPr>
          </a:p>
        </p:txBody>
      </p:sp>
      <p:sp>
        <p:nvSpPr>
          <p:cNvPr id="136" name="Google Shape;136;p11"/>
          <p:cNvSpPr txBox="1"/>
          <p:nvPr/>
        </p:nvSpPr>
        <p:spPr>
          <a:xfrm>
            <a:off x="848994" y="5432107"/>
            <a:ext cx="8251190" cy="23876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SzPts val="1400"/>
              <a:buFont typeface="Arial"/>
              <a:buChar char="•"/>
            </a:pPr>
            <a:r>
              <a:rPr b="0" i="0" lang="en-US" sz="1400" u="none" cap="none" strike="noStrike">
                <a:latin typeface="Calibri"/>
                <a:ea typeface="Calibri"/>
                <a:cs typeface="Calibri"/>
                <a:sym typeface="Calibri"/>
              </a:rPr>
              <a:t>Source code:</a:t>
            </a:r>
            <a:r>
              <a:rPr b="0" i="0" lang="en-US" sz="1400" u="none" cap="none" strike="noStrike">
                <a:solidFill>
                  <a:srgbClr val="0462C1"/>
                </a:solidFill>
                <a:latin typeface="Calibri"/>
                <a:ea typeface="Calibri"/>
                <a:cs typeface="Calibri"/>
                <a:sym typeface="Calibri"/>
              </a:rPr>
              <a:t> </a:t>
            </a:r>
            <a:r>
              <a:rPr b="0" i="0" lang="en-US" sz="1400" u="sng" cap="none" strike="noStrike">
                <a:solidFill>
                  <a:srgbClr val="0462C1"/>
                </a:solidFill>
                <a:latin typeface="Calibri"/>
                <a:ea typeface="Calibri"/>
                <a:cs typeface="Calibri"/>
                <a:sym typeface="Calibri"/>
                <a:hlinkClick r:id="rId3">
                  <a:extLst>
                    <a:ext uri="{A12FA001-AC4F-418D-AE19-62706E023703}">
                      <ahyp:hlinkClr val="tx"/>
                    </a:ext>
                  </a:extLst>
                </a:hlinkClick>
              </a:rPr>
              <a:t>https://github.com/tflores/applied-data-science-capstone/blob/master/Data%20Wrangling.ipynb</a:t>
            </a:r>
            <a:endParaRPr b="0" i="0" sz="1400" u="none" cap="none" strike="noStrike">
              <a:latin typeface="Calibri"/>
              <a:ea typeface="Calibri"/>
              <a:cs typeface="Calibri"/>
              <a:sym typeface="Calibri"/>
            </a:endParaRPr>
          </a:p>
        </p:txBody>
      </p:sp>
      <p:sp>
        <p:nvSpPr>
          <p:cNvPr id="137" name="Google Shape;137;p11"/>
          <p:cNvSpPr txBox="1"/>
          <p:nvPr>
            <p:ph type="title"/>
          </p:nvPr>
        </p:nvSpPr>
        <p:spPr>
          <a:xfrm>
            <a:off x="849007" y="418525"/>
            <a:ext cx="67449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Wrangling</a:t>
            </a:r>
            <a:endParaRPr/>
          </a:p>
        </p:txBody>
      </p:sp>
      <p:pic>
        <p:nvPicPr>
          <p:cNvPr id="138" name="Google Shape;138;p11"/>
          <p:cNvPicPr preferRelativeResize="0"/>
          <p:nvPr/>
        </p:nvPicPr>
        <p:blipFill rotWithShape="1">
          <a:blip r:embed="rId4">
            <a:alphaModFix/>
          </a:blip>
          <a:srcRect b="0" l="0" r="0" t="0"/>
          <a:stretch/>
        </p:blipFill>
        <p:spPr>
          <a:xfrm>
            <a:off x="1559973" y="4107523"/>
            <a:ext cx="1790551" cy="1084500"/>
          </a:xfrm>
          <a:prstGeom prst="rect">
            <a:avLst/>
          </a:prstGeom>
          <a:noFill/>
          <a:ln>
            <a:noFill/>
          </a:ln>
        </p:spPr>
      </p:pic>
      <p:sp>
        <p:nvSpPr>
          <p:cNvPr id="139" name="Google Shape;139;p11"/>
          <p:cNvSpPr txBox="1"/>
          <p:nvPr/>
        </p:nvSpPr>
        <p:spPr>
          <a:xfrm>
            <a:off x="2168379" y="4453678"/>
            <a:ext cx="492000" cy="351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200" u="none" cap="none" strike="noStrike">
                <a:solidFill>
                  <a:srgbClr val="FFFFFF"/>
                </a:solidFill>
                <a:latin typeface="Calibri"/>
                <a:ea typeface="Calibri"/>
                <a:cs typeface="Calibri"/>
                <a:sym typeface="Calibri"/>
              </a:rPr>
              <a:t>EDA</a:t>
            </a:r>
            <a:endParaRPr b="0" i="0" sz="2200" u="none" cap="none" strike="noStrike">
              <a:latin typeface="Calibri"/>
              <a:ea typeface="Calibri"/>
              <a:cs typeface="Calibri"/>
              <a:sym typeface="Calibri"/>
            </a:endParaRPr>
          </a:p>
        </p:txBody>
      </p:sp>
      <p:pic>
        <p:nvPicPr>
          <p:cNvPr id="140" name="Google Shape;140;p11"/>
          <p:cNvPicPr preferRelativeResize="0"/>
          <p:nvPr/>
        </p:nvPicPr>
        <p:blipFill rotWithShape="1">
          <a:blip r:embed="rId5">
            <a:alphaModFix/>
          </a:blip>
          <a:srcRect b="0" l="0" r="0" t="0"/>
          <a:stretch/>
        </p:blipFill>
        <p:spPr>
          <a:xfrm>
            <a:off x="3533140" y="4257040"/>
            <a:ext cx="482866" cy="559054"/>
          </a:xfrm>
          <a:prstGeom prst="rect">
            <a:avLst/>
          </a:prstGeom>
          <a:noFill/>
          <a:ln>
            <a:noFill/>
          </a:ln>
        </p:spPr>
      </p:pic>
      <p:pic>
        <p:nvPicPr>
          <p:cNvPr id="141" name="Google Shape;141;p11"/>
          <p:cNvPicPr preferRelativeResize="0"/>
          <p:nvPr/>
        </p:nvPicPr>
        <p:blipFill rotWithShape="1">
          <a:blip r:embed="rId6">
            <a:alphaModFix/>
          </a:blip>
          <a:srcRect b="0" l="0" r="0" t="0"/>
          <a:stretch/>
        </p:blipFill>
        <p:spPr>
          <a:xfrm>
            <a:off x="4498599" y="4077966"/>
            <a:ext cx="1841500" cy="1114057"/>
          </a:xfrm>
          <a:prstGeom prst="rect">
            <a:avLst/>
          </a:prstGeom>
          <a:noFill/>
          <a:ln>
            <a:noFill/>
          </a:ln>
        </p:spPr>
      </p:pic>
      <p:sp>
        <p:nvSpPr>
          <p:cNvPr id="142" name="Google Shape;142;p11"/>
          <p:cNvSpPr txBox="1"/>
          <p:nvPr/>
        </p:nvSpPr>
        <p:spPr>
          <a:xfrm>
            <a:off x="4508175" y="4227000"/>
            <a:ext cx="1790700" cy="690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200" u="none" cap="none" strike="noStrike">
                <a:solidFill>
                  <a:srgbClr val="FFFFFF"/>
                </a:solidFill>
                <a:latin typeface="Calibri"/>
                <a:ea typeface="Calibri"/>
                <a:cs typeface="Calibri"/>
                <a:sym typeface="Calibri"/>
              </a:rPr>
              <a:t>Summarizations</a:t>
            </a:r>
            <a:endParaRPr b="0" i="0" sz="2200" u="none" cap="none" strike="noStrike">
              <a:latin typeface="Calibri"/>
              <a:ea typeface="Calibri"/>
              <a:cs typeface="Calibri"/>
              <a:sym typeface="Calibri"/>
            </a:endParaRPr>
          </a:p>
        </p:txBody>
      </p:sp>
      <p:pic>
        <p:nvPicPr>
          <p:cNvPr id="143" name="Google Shape;143;p11"/>
          <p:cNvPicPr preferRelativeResize="0"/>
          <p:nvPr/>
        </p:nvPicPr>
        <p:blipFill rotWithShape="1">
          <a:blip r:embed="rId5">
            <a:alphaModFix/>
          </a:blip>
          <a:srcRect b="0" l="0" r="0" t="0"/>
          <a:stretch/>
        </p:blipFill>
        <p:spPr>
          <a:xfrm>
            <a:off x="6522719" y="4257040"/>
            <a:ext cx="482866" cy="559054"/>
          </a:xfrm>
          <a:prstGeom prst="rect">
            <a:avLst/>
          </a:prstGeom>
          <a:noFill/>
          <a:ln>
            <a:noFill/>
          </a:ln>
        </p:spPr>
      </p:pic>
      <p:pic>
        <p:nvPicPr>
          <p:cNvPr id="144" name="Google Shape;144;p11"/>
          <p:cNvPicPr preferRelativeResize="0"/>
          <p:nvPr/>
        </p:nvPicPr>
        <p:blipFill rotWithShape="1">
          <a:blip r:embed="rId7">
            <a:alphaModFix/>
          </a:blip>
          <a:srcRect b="0" l="0" r="0" t="0"/>
          <a:stretch/>
        </p:blipFill>
        <p:spPr>
          <a:xfrm>
            <a:off x="7485626" y="4076654"/>
            <a:ext cx="1841500" cy="1115369"/>
          </a:xfrm>
          <a:prstGeom prst="rect">
            <a:avLst/>
          </a:prstGeom>
          <a:noFill/>
          <a:ln>
            <a:noFill/>
          </a:ln>
        </p:spPr>
      </p:pic>
      <p:sp>
        <p:nvSpPr>
          <p:cNvPr id="145" name="Google Shape;145;p11"/>
          <p:cNvSpPr txBox="1"/>
          <p:nvPr/>
        </p:nvSpPr>
        <p:spPr>
          <a:xfrm>
            <a:off x="7699275" y="4077975"/>
            <a:ext cx="1414200" cy="1503000"/>
          </a:xfrm>
          <a:prstGeom prst="rect">
            <a:avLst/>
          </a:prstGeom>
          <a:noFill/>
          <a:ln>
            <a:noFill/>
          </a:ln>
        </p:spPr>
        <p:txBody>
          <a:bodyPr anchorCtr="0" anchor="t" bIns="0" lIns="0" spcFirstLastPara="1" rIns="0" wrap="square" tIns="46350">
            <a:spAutoFit/>
          </a:bodyPr>
          <a:lstStyle/>
          <a:p>
            <a:pPr indent="1904" lvl="0" marL="12700" marR="5080" rtl="0" algn="ctr">
              <a:lnSpc>
                <a:spcPct val="110000"/>
              </a:lnSpc>
              <a:spcBef>
                <a:spcPts val="0"/>
              </a:spcBef>
              <a:spcAft>
                <a:spcPts val="0"/>
              </a:spcAft>
              <a:buNone/>
            </a:pPr>
            <a:r>
              <a:rPr b="0" i="0" lang="en-US" sz="2200" u="none" cap="none" strike="noStrike">
                <a:solidFill>
                  <a:srgbClr val="FFFFFF"/>
                </a:solidFill>
                <a:latin typeface="Calibri"/>
                <a:ea typeface="Calibri"/>
                <a:cs typeface="Calibri"/>
                <a:sym typeface="Calibri"/>
              </a:rPr>
              <a:t>Creation of  Landing  Outcome Label</a:t>
            </a:r>
            <a:endParaRPr b="0" i="0" sz="2200" u="none" cap="none" strike="noStrike">
              <a:latin typeface="Calibri"/>
              <a:ea typeface="Calibri"/>
              <a:cs typeface="Calibri"/>
              <a:sym typeface="Calibri"/>
            </a:endParaRPr>
          </a:p>
        </p:txBody>
      </p:sp>
      <p:sp>
        <p:nvSpPr>
          <p:cNvPr id="146" name="Google Shape;146;p11"/>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2"/>
          <p:cNvSpPr txBox="1"/>
          <p:nvPr/>
        </p:nvSpPr>
        <p:spPr>
          <a:xfrm>
            <a:off x="848994" y="1841880"/>
            <a:ext cx="9497060" cy="1428115"/>
          </a:xfrm>
          <a:prstGeom prst="rect">
            <a:avLst/>
          </a:prstGeom>
          <a:noFill/>
          <a:ln>
            <a:noFill/>
          </a:ln>
        </p:spPr>
        <p:txBody>
          <a:bodyPr anchorCtr="0" anchor="t" bIns="0" lIns="0" spcFirstLastPara="1" rIns="0" wrap="square" tIns="12700">
            <a:spAutoFit/>
          </a:bodyPr>
          <a:lstStyle/>
          <a:p>
            <a:pPr indent="-228600" lvl="0" marL="241300" marR="1067435"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To explore data, scatterplots and barplots were used to visualize the  relationship between pair of features:</a:t>
            </a:r>
            <a:endParaRPr b="0" i="0" sz="2200" u="none" cap="none" strike="noStrike">
              <a:latin typeface="Helvetica Neue"/>
              <a:ea typeface="Helvetica Neue"/>
              <a:cs typeface="Helvetica Neue"/>
              <a:sym typeface="Helvetica Neue"/>
            </a:endParaRPr>
          </a:p>
          <a:p>
            <a:pPr indent="-228600" lvl="1" marL="698500" marR="5080" rtl="0" algn="l">
              <a:lnSpc>
                <a:spcPct val="100000"/>
              </a:lnSpc>
              <a:spcBef>
                <a:spcPts val="144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Payload Mass X Flight Number, Launch Site X Flight Number, Launch Site X Payload Mass,  Orbit and Flight Number, Payload and Orbit</a:t>
            </a:r>
            <a:endParaRPr b="0" i="0" sz="1800" u="none" cap="none" strike="noStrike">
              <a:latin typeface="Helvetica Neue"/>
              <a:ea typeface="Helvetica Neue"/>
              <a:cs typeface="Helvetica Neue"/>
              <a:sym typeface="Helvetica Neue"/>
            </a:endParaRPr>
          </a:p>
        </p:txBody>
      </p:sp>
      <p:sp>
        <p:nvSpPr>
          <p:cNvPr id="152" name="Google Shape;152;p12"/>
          <p:cNvSpPr txBox="1"/>
          <p:nvPr/>
        </p:nvSpPr>
        <p:spPr>
          <a:xfrm>
            <a:off x="848994" y="5929629"/>
            <a:ext cx="5528310" cy="45275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1400"/>
              <a:buFont typeface="Arial"/>
              <a:buChar char="•"/>
            </a:pPr>
            <a:r>
              <a:rPr b="0" i="0" lang="en-US" sz="1400" u="sng" cap="none" strike="noStrike">
                <a:solidFill>
                  <a:srgbClr val="292929"/>
                </a:solidFill>
                <a:latin typeface="Helvetica Neue"/>
                <a:ea typeface="Helvetica Neue"/>
                <a:cs typeface="Helvetica Neue"/>
                <a:sym typeface="Helvetica Neue"/>
                <a:hlinkClick r:id="rId3">
                  <a:extLst>
                    <a:ext uri="{A12FA001-AC4F-418D-AE19-62706E023703}">
                      <ahyp:hlinkClr val="tx"/>
                    </a:ext>
                  </a:extLst>
                </a:hlinkClick>
              </a:rPr>
              <a:t>Source code:</a:t>
            </a:r>
            <a:r>
              <a:rPr b="0" i="0" lang="en-US" sz="1400" u="sng" cap="none" strike="noStrike">
                <a:solidFill>
                  <a:srgbClr val="0462C1"/>
                </a:solidFill>
                <a:latin typeface="Helvetica Neue"/>
                <a:ea typeface="Helvetica Neue"/>
                <a:cs typeface="Helvetica Neue"/>
                <a:sym typeface="Helvetica Neue"/>
                <a:hlinkClick r:id="rId4">
                  <a:extLst>
                    <a:ext uri="{A12FA001-AC4F-418D-AE19-62706E023703}">
                      <ahyp:hlinkClr val="tx"/>
                    </a:ext>
                  </a:extLst>
                </a:hlinkClick>
              </a:rPr>
              <a:t> https://github.com/tflores/applied-data-science-</a:t>
            </a:r>
            <a:endParaRPr b="0" i="0" sz="1400" u="none" cap="none" strike="noStrike">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b="0" i="0" lang="en-US" sz="1400" u="sng" cap="none" strike="noStrike">
                <a:solidFill>
                  <a:srgbClr val="0462C1"/>
                </a:solidFill>
                <a:latin typeface="Helvetica Neue"/>
                <a:ea typeface="Helvetica Neue"/>
                <a:cs typeface="Helvetica Neue"/>
                <a:sym typeface="Helvetica Neue"/>
                <a:hlinkClick r:id="rId5">
                  <a:extLst>
                    <a:ext uri="{A12FA001-AC4F-418D-AE19-62706E023703}">
                      <ahyp:hlinkClr val="tx"/>
                    </a:ext>
                  </a:extLst>
                </a:hlinkClick>
              </a:rPr>
              <a:t>capstone/blob/master/EDA%20with%20Data%20Visualization.ipynb</a:t>
            </a:r>
            <a:endParaRPr b="0" i="0" sz="1400" u="none" cap="none" strike="noStrike">
              <a:latin typeface="Helvetica Neue"/>
              <a:ea typeface="Helvetica Neue"/>
              <a:cs typeface="Helvetica Neue"/>
              <a:sym typeface="Helvetica Neue"/>
            </a:endParaRPr>
          </a:p>
        </p:txBody>
      </p:sp>
      <p:pic>
        <p:nvPicPr>
          <p:cNvPr id="153" name="Google Shape;153;p12"/>
          <p:cNvPicPr preferRelativeResize="0"/>
          <p:nvPr/>
        </p:nvPicPr>
        <p:blipFill rotWithShape="1">
          <a:blip r:embed="rId6">
            <a:alphaModFix/>
          </a:blip>
          <a:srcRect b="0" l="0" r="0" t="0"/>
          <a:stretch/>
        </p:blipFill>
        <p:spPr>
          <a:xfrm>
            <a:off x="769619" y="3429000"/>
            <a:ext cx="9441180" cy="2382520"/>
          </a:xfrm>
          <a:prstGeom prst="rect">
            <a:avLst/>
          </a:prstGeom>
          <a:noFill/>
          <a:ln>
            <a:noFill/>
          </a:ln>
        </p:spPr>
      </p:pic>
      <p:sp>
        <p:nvSpPr>
          <p:cNvPr id="154" name="Google Shape;154;p12"/>
          <p:cNvSpPr txBox="1"/>
          <p:nvPr/>
        </p:nvSpPr>
        <p:spPr>
          <a:xfrm>
            <a:off x="11112245" y="6081077"/>
            <a:ext cx="269240" cy="2698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600" u="none" cap="none" strike="noStrike">
                <a:solidFill>
                  <a:srgbClr val="1C7CDB"/>
                </a:solidFill>
                <a:latin typeface="Helvetica Neue"/>
                <a:ea typeface="Helvetica Neue"/>
                <a:cs typeface="Helvetica Neue"/>
                <a:sym typeface="Helvetica Neue"/>
              </a:rPr>
              <a:t>12</a:t>
            </a:r>
            <a:endParaRPr b="0" i="0" sz="1600" u="none" cap="none" strike="noStrike">
              <a:latin typeface="Helvetica Neue"/>
              <a:ea typeface="Helvetica Neue"/>
              <a:cs typeface="Helvetica Neue"/>
              <a:sym typeface="Helvetica Neue"/>
            </a:endParaRPr>
          </a:p>
        </p:txBody>
      </p:sp>
      <p:sp>
        <p:nvSpPr>
          <p:cNvPr id="155" name="Google Shape;155;p12"/>
          <p:cNvSpPr txBox="1"/>
          <p:nvPr>
            <p:ph type="title"/>
          </p:nvPr>
        </p:nvSpPr>
        <p:spPr>
          <a:xfrm>
            <a:off x="849002" y="418525"/>
            <a:ext cx="78144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EDA with Data Visualization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3"/>
          <p:cNvSpPr txBox="1"/>
          <p:nvPr/>
        </p:nvSpPr>
        <p:spPr>
          <a:xfrm>
            <a:off x="848994" y="1343067"/>
            <a:ext cx="10532745" cy="5008245"/>
          </a:xfrm>
          <a:prstGeom prst="rect">
            <a:avLst/>
          </a:prstGeom>
          <a:noFill/>
          <a:ln>
            <a:noFill/>
          </a:ln>
        </p:spPr>
        <p:txBody>
          <a:bodyPr anchorCtr="0" anchor="t" bIns="0" lIns="0" spcFirstLastPara="1" rIns="0" wrap="square" tIns="112375">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following SQL queries were performed:</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64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Names of the unique launch sites in the space mission;</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Top 5 launch sites whose name begin with the string 'CCA’;</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Total payload mass carried by boosters launched by NASA (CRS);</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Average payload mass carried by booster version F9 v1.1;</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Date when the first successful landing outcome in ground pad was achieved;</a:t>
            </a:r>
            <a:endParaRPr b="0" i="0" sz="1800" u="none" cap="none" strike="noStrike">
              <a:latin typeface="Helvetica Neue"/>
              <a:ea typeface="Helvetica Neue"/>
              <a:cs typeface="Helvetica Neue"/>
              <a:sym typeface="Helvetica Neue"/>
            </a:endParaRPr>
          </a:p>
          <a:p>
            <a:pPr indent="-228600" lvl="1" marL="698500" marR="107315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Names of the boosters which have success in drone ship and have payload mass between  4000 and 6000 kg;</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Total number of successful and failure mission outcomes;</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Names of the booster versions which have carried the maximum payload mass;</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Failed landing outcomes in drone ship, their booster versions, and launch site names for in</a:t>
            </a:r>
            <a:endParaRPr b="0" i="0" sz="1800" u="none" cap="none" strike="noStrike">
              <a:latin typeface="Helvetica Neue"/>
              <a:ea typeface="Helvetica Neue"/>
              <a:cs typeface="Helvetica Neue"/>
              <a:sym typeface="Helvetica Neue"/>
            </a:endParaRPr>
          </a:p>
          <a:p>
            <a:pPr indent="0" lvl="0" marL="698500" marR="0" rtl="0" algn="l">
              <a:lnSpc>
                <a:spcPct val="100000"/>
              </a:lnSpc>
              <a:spcBef>
                <a:spcPts val="0"/>
              </a:spcBef>
              <a:spcAft>
                <a:spcPts val="0"/>
              </a:spcAft>
              <a:buNone/>
            </a:pPr>
            <a:r>
              <a:rPr b="0" i="0" lang="en-US" sz="1800" u="none" cap="none" strike="noStrike">
                <a:solidFill>
                  <a:srgbClr val="292929"/>
                </a:solidFill>
                <a:latin typeface="Helvetica Neue"/>
                <a:ea typeface="Helvetica Neue"/>
                <a:cs typeface="Helvetica Neue"/>
                <a:sym typeface="Helvetica Neue"/>
              </a:rPr>
              <a:t>year 2015; and</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6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Rank of the count of landing outcomes (such as Failure (drone ship) or Success (ground</a:t>
            </a:r>
            <a:endParaRPr b="0" i="0" sz="1800" u="none" cap="none" strike="noStrike">
              <a:latin typeface="Helvetica Neue"/>
              <a:ea typeface="Helvetica Neue"/>
              <a:cs typeface="Helvetica Neue"/>
              <a:sym typeface="Helvetica Neue"/>
            </a:endParaRPr>
          </a:p>
          <a:p>
            <a:pPr indent="0" lvl="0" marL="698500" marR="0" rtl="0" algn="l">
              <a:lnSpc>
                <a:spcPct val="113055"/>
              </a:lnSpc>
              <a:spcBef>
                <a:spcPts val="0"/>
              </a:spcBef>
              <a:spcAft>
                <a:spcPts val="0"/>
              </a:spcAft>
              <a:buNone/>
            </a:pPr>
            <a:r>
              <a:rPr b="0" i="0" lang="en-US" sz="1800" u="none" cap="none" strike="noStrike">
                <a:solidFill>
                  <a:srgbClr val="292929"/>
                </a:solidFill>
                <a:latin typeface="Helvetica Neue"/>
                <a:ea typeface="Helvetica Neue"/>
                <a:cs typeface="Helvetica Neue"/>
                <a:sym typeface="Helvetica Neue"/>
              </a:rPr>
              <a:t>pad)) between the date 2010-06-04 and 2017-03-20.</a:t>
            </a:r>
            <a:endParaRPr b="0" i="0" sz="1800" u="none" cap="none" strike="noStrike">
              <a:latin typeface="Helvetica Neue"/>
              <a:ea typeface="Helvetica Neue"/>
              <a:cs typeface="Helvetica Neue"/>
              <a:sym typeface="Helvetica Neue"/>
            </a:endParaRPr>
          </a:p>
          <a:p>
            <a:pPr indent="0" lvl="0" marL="10275570" marR="0" rtl="0" algn="l">
              <a:lnSpc>
                <a:spcPct val="112187"/>
              </a:lnSpc>
              <a:spcBef>
                <a:spcPts val="0"/>
              </a:spcBef>
              <a:spcAft>
                <a:spcPts val="0"/>
              </a:spcAft>
              <a:buNone/>
            </a:pPr>
            <a:r>
              <a:rPr b="0" i="0" lang="en-US" sz="1600" u="none" cap="none" strike="noStrike">
                <a:solidFill>
                  <a:srgbClr val="1C7CDB"/>
                </a:solidFill>
                <a:latin typeface="Helvetica Neue"/>
                <a:ea typeface="Helvetica Neue"/>
                <a:cs typeface="Helvetica Neue"/>
                <a:sym typeface="Helvetica Neue"/>
              </a:rPr>
              <a:t>13</a:t>
            </a:r>
            <a:endParaRPr b="0" i="0" sz="1600" u="none" cap="none" strike="noStrike">
              <a:latin typeface="Helvetica Neue"/>
              <a:ea typeface="Helvetica Neue"/>
              <a:cs typeface="Helvetica Neue"/>
              <a:sym typeface="Helvetica Neue"/>
            </a:endParaRPr>
          </a:p>
        </p:txBody>
      </p:sp>
      <p:sp>
        <p:nvSpPr>
          <p:cNvPr id="161" name="Google Shape;161;p13"/>
          <p:cNvSpPr txBox="1"/>
          <p:nvPr/>
        </p:nvSpPr>
        <p:spPr>
          <a:xfrm>
            <a:off x="848994" y="6310327"/>
            <a:ext cx="88265" cy="224154"/>
          </a:xfrm>
          <a:prstGeom prst="rect">
            <a:avLst/>
          </a:prstGeom>
          <a:noFill/>
          <a:ln>
            <a:noFill/>
          </a:ln>
        </p:spPr>
        <p:txBody>
          <a:bodyPr anchorCtr="0" anchor="t" bIns="0" lIns="0" spcFirstLastPara="1" rIns="0" wrap="square" tIns="0">
            <a:spAutoFit/>
          </a:bodyPr>
          <a:lstStyle/>
          <a:p>
            <a:pPr indent="0" lvl="0" marL="12700" marR="0" rtl="0" algn="l">
              <a:lnSpc>
                <a:spcPct val="117499"/>
              </a:lnSpc>
              <a:spcBef>
                <a:spcPts val="0"/>
              </a:spcBef>
              <a:spcAft>
                <a:spcPts val="0"/>
              </a:spcAft>
              <a:buNone/>
            </a:pPr>
            <a:r>
              <a:rPr b="0" i="0" lang="en-US" sz="1400" u="none" cap="none" strike="noStrike">
                <a:solidFill>
                  <a:srgbClr val="292929"/>
                </a:solidFill>
                <a:latin typeface="Arial"/>
                <a:ea typeface="Arial"/>
                <a:cs typeface="Arial"/>
                <a:sym typeface="Arial"/>
              </a:rPr>
              <a:t>•</a:t>
            </a:r>
            <a:endParaRPr b="0" i="0" sz="1400" u="none" cap="none" strike="noStrike">
              <a:latin typeface="Arial"/>
              <a:ea typeface="Arial"/>
              <a:cs typeface="Arial"/>
              <a:sym typeface="Arial"/>
            </a:endParaRPr>
          </a:p>
        </p:txBody>
      </p:sp>
      <p:sp>
        <p:nvSpPr>
          <p:cNvPr id="162" name="Google Shape;162;p13"/>
          <p:cNvSpPr txBox="1"/>
          <p:nvPr/>
        </p:nvSpPr>
        <p:spPr>
          <a:xfrm>
            <a:off x="1077594" y="6313539"/>
            <a:ext cx="7198995" cy="227329"/>
          </a:xfrm>
          <a:prstGeom prst="rect">
            <a:avLst/>
          </a:prstGeom>
          <a:noFill/>
          <a:ln>
            <a:noFill/>
          </a:ln>
        </p:spPr>
        <p:txBody>
          <a:bodyPr anchorCtr="0" anchor="t" bIns="0" lIns="0" spcFirstLastPara="1" rIns="0" wrap="square" tIns="0">
            <a:spAutoFit/>
          </a:bodyPr>
          <a:lstStyle/>
          <a:p>
            <a:pPr indent="0" lvl="0" marL="12700" marR="0" rtl="0" algn="l">
              <a:lnSpc>
                <a:spcPct val="115714"/>
              </a:lnSpc>
              <a:spcBef>
                <a:spcPts val="0"/>
              </a:spcBef>
              <a:spcAft>
                <a:spcPts val="0"/>
              </a:spcAft>
              <a:buNone/>
            </a:pPr>
            <a:r>
              <a:rPr b="0" i="0" lang="en-US" sz="1400" u="none" cap="none" strike="noStrike">
                <a:solidFill>
                  <a:srgbClr val="292929"/>
                </a:solidFill>
                <a:latin typeface="Helvetica Neue"/>
                <a:ea typeface="Helvetica Neue"/>
                <a:cs typeface="Helvetica Neue"/>
                <a:sym typeface="Helvetica Neue"/>
              </a:rPr>
              <a:t>Source code: </a:t>
            </a:r>
            <a:r>
              <a:rPr b="0" i="0" lang="en-US" sz="1400" u="sng" cap="none" strike="noStrike">
                <a:solidFill>
                  <a:srgbClr val="0462C1"/>
                </a:solidFill>
                <a:latin typeface="Helvetica Neue"/>
                <a:ea typeface="Helvetica Neue"/>
                <a:cs typeface="Helvetica Neue"/>
                <a:sym typeface="Helvetica Neue"/>
                <a:hlinkClick r:id="rId3">
                  <a:extLst>
                    <a:ext uri="{A12FA001-AC4F-418D-AE19-62706E023703}">
                      <ahyp:hlinkClr val="tx"/>
                    </a:ext>
                  </a:extLst>
                </a:hlinkClick>
              </a:rPr>
              <a:t>https://github.com/tflores/applied-data-science-capstone/blob/master/EDA.ipynb</a:t>
            </a:r>
            <a:endParaRPr b="0" i="0" sz="1400" u="none" cap="none" strike="noStrike">
              <a:latin typeface="Helvetica Neue"/>
              <a:ea typeface="Helvetica Neue"/>
              <a:cs typeface="Helvetica Neue"/>
              <a:sym typeface="Helvetica Neue"/>
            </a:endParaRPr>
          </a:p>
        </p:txBody>
      </p:sp>
      <p:sp>
        <p:nvSpPr>
          <p:cNvPr id="163" name="Google Shape;163;p13"/>
          <p:cNvSpPr txBox="1"/>
          <p:nvPr>
            <p:ph type="title"/>
          </p:nvPr>
        </p:nvSpPr>
        <p:spPr>
          <a:xfrm>
            <a:off x="849006" y="418775"/>
            <a:ext cx="56754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EDA with SQL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4"/>
          <p:cNvSpPr txBox="1"/>
          <p:nvPr/>
        </p:nvSpPr>
        <p:spPr>
          <a:xfrm>
            <a:off x="940745" y="1433943"/>
            <a:ext cx="10246500" cy="3950700"/>
          </a:xfrm>
          <a:prstGeom prst="rect">
            <a:avLst/>
          </a:prstGeom>
          <a:noFill/>
          <a:ln>
            <a:noFill/>
          </a:ln>
        </p:spPr>
        <p:txBody>
          <a:bodyPr anchorCtr="0" anchor="t" bIns="0" lIns="0" spcFirstLastPara="1" rIns="0" wrap="square" tIns="180325">
            <a:spAutoFit/>
          </a:bodyPr>
          <a:lstStyle/>
          <a:p>
            <a:pPr indent="-228600" lvl="0" marL="241300" marR="0" rtl="0" algn="l">
              <a:lnSpc>
                <a:spcPct val="100000"/>
              </a:lnSpc>
              <a:spcBef>
                <a:spcPts val="0"/>
              </a:spcBef>
              <a:spcAft>
                <a:spcPts val="0"/>
              </a:spcAft>
              <a:buClr>
                <a:srgbClr val="292929"/>
              </a:buClr>
              <a:buSzPts val="2600"/>
              <a:buFont typeface="Arial"/>
              <a:buChar char="•"/>
            </a:pPr>
            <a:r>
              <a:rPr b="0" i="0" lang="en-US" sz="2600" u="none" cap="none" strike="noStrike">
                <a:solidFill>
                  <a:srgbClr val="292929"/>
                </a:solidFill>
                <a:latin typeface="Helvetica Neue"/>
                <a:ea typeface="Helvetica Neue"/>
                <a:cs typeface="Helvetica Neue"/>
                <a:sym typeface="Helvetica Neue"/>
              </a:rPr>
              <a:t>Markers, circles, lines and marker clusters were used with Folium Maps</a:t>
            </a:r>
            <a:endParaRPr b="0" i="0" sz="2600" u="none" cap="none" strike="noStrike">
              <a:latin typeface="Helvetica Neue"/>
              <a:ea typeface="Helvetica Neue"/>
              <a:cs typeface="Helvetica Neue"/>
              <a:sym typeface="Helvetica Neue"/>
            </a:endParaRPr>
          </a:p>
          <a:p>
            <a:pPr indent="-229234" lvl="1" marL="697865" marR="0" rtl="0" algn="l">
              <a:lnSpc>
                <a:spcPct val="100000"/>
              </a:lnSpc>
              <a:spcBef>
                <a:spcPts val="960"/>
              </a:spcBef>
              <a:spcAft>
                <a:spcPts val="0"/>
              </a:spcAft>
              <a:buClr>
                <a:srgbClr val="292929"/>
              </a:buClr>
              <a:buSzPts val="1900"/>
              <a:buFont typeface="Arial"/>
              <a:buChar char="•"/>
            </a:pPr>
            <a:r>
              <a:rPr b="0" i="0" lang="en-US" sz="1900" u="none" cap="none" strike="noStrike">
                <a:solidFill>
                  <a:srgbClr val="292929"/>
                </a:solidFill>
                <a:latin typeface="Helvetica Neue"/>
                <a:ea typeface="Helvetica Neue"/>
                <a:cs typeface="Helvetica Neue"/>
                <a:sym typeface="Helvetica Neue"/>
              </a:rPr>
              <a:t>Markers indicate points like launch sites;</a:t>
            </a:r>
            <a:endParaRPr b="0" i="0" sz="1900" u="none" cap="none" strike="noStrike">
              <a:latin typeface="Helvetica Neue"/>
              <a:ea typeface="Helvetica Neue"/>
              <a:cs typeface="Helvetica Neue"/>
              <a:sym typeface="Helvetica Neue"/>
            </a:endParaRPr>
          </a:p>
          <a:p>
            <a:pPr indent="-229234" lvl="1" marL="697865" marR="0" rtl="0" algn="l">
              <a:lnSpc>
                <a:spcPct val="108421"/>
              </a:lnSpc>
              <a:spcBef>
                <a:spcPts val="940"/>
              </a:spcBef>
              <a:spcAft>
                <a:spcPts val="0"/>
              </a:spcAft>
              <a:buClr>
                <a:srgbClr val="292929"/>
              </a:buClr>
              <a:buSzPts val="1900"/>
              <a:buFont typeface="Arial"/>
              <a:buChar char="•"/>
            </a:pPr>
            <a:r>
              <a:rPr b="0" i="0" lang="en-US" sz="1900" u="none" cap="none" strike="noStrike">
                <a:solidFill>
                  <a:srgbClr val="292929"/>
                </a:solidFill>
                <a:latin typeface="Helvetica Neue"/>
                <a:ea typeface="Helvetica Neue"/>
                <a:cs typeface="Helvetica Neue"/>
                <a:sym typeface="Helvetica Neue"/>
              </a:rPr>
              <a:t>Circles indicate highlighted areas around specific coordinates, like NASA Johnson Space</a:t>
            </a:r>
            <a:endParaRPr b="0" i="0" sz="1900" u="none" cap="none" strike="noStrike">
              <a:latin typeface="Helvetica Neue"/>
              <a:ea typeface="Helvetica Neue"/>
              <a:cs typeface="Helvetica Neue"/>
              <a:sym typeface="Helvetica Neue"/>
            </a:endParaRPr>
          </a:p>
          <a:p>
            <a:pPr indent="0" lvl="0" marL="697865" marR="0" rtl="0" algn="l">
              <a:lnSpc>
                <a:spcPct val="108421"/>
              </a:lnSpc>
              <a:spcBef>
                <a:spcPts val="0"/>
              </a:spcBef>
              <a:spcAft>
                <a:spcPts val="0"/>
              </a:spcAft>
              <a:buNone/>
            </a:pPr>
            <a:r>
              <a:rPr b="0" i="0" lang="en-US" sz="1900" u="none" cap="none" strike="noStrike">
                <a:solidFill>
                  <a:srgbClr val="292929"/>
                </a:solidFill>
                <a:latin typeface="Helvetica Neue"/>
                <a:ea typeface="Helvetica Neue"/>
                <a:cs typeface="Helvetica Neue"/>
                <a:sym typeface="Helvetica Neue"/>
              </a:rPr>
              <a:t>Center;</a:t>
            </a:r>
            <a:endParaRPr b="0" i="0" sz="1900" u="none" cap="none" strike="noStrike">
              <a:latin typeface="Helvetica Neue"/>
              <a:ea typeface="Helvetica Neue"/>
              <a:cs typeface="Helvetica Neue"/>
              <a:sym typeface="Helvetica Neue"/>
            </a:endParaRPr>
          </a:p>
          <a:p>
            <a:pPr indent="-229234" lvl="1" marL="697865" marR="0" rtl="0" algn="l">
              <a:lnSpc>
                <a:spcPct val="107894"/>
              </a:lnSpc>
              <a:spcBef>
                <a:spcPts val="940"/>
              </a:spcBef>
              <a:spcAft>
                <a:spcPts val="0"/>
              </a:spcAft>
              <a:buClr>
                <a:srgbClr val="292929"/>
              </a:buClr>
              <a:buSzPts val="1900"/>
              <a:buFont typeface="Arial"/>
              <a:buChar char="•"/>
            </a:pPr>
            <a:r>
              <a:rPr b="0" i="0" lang="en-US" sz="1900" u="none" cap="none" strike="noStrike">
                <a:solidFill>
                  <a:srgbClr val="292929"/>
                </a:solidFill>
                <a:latin typeface="Helvetica Neue"/>
                <a:ea typeface="Helvetica Neue"/>
                <a:cs typeface="Helvetica Neue"/>
                <a:sym typeface="Helvetica Neue"/>
              </a:rPr>
              <a:t>Marker clusters indicates groups of events in each coordinate, like launches in a launch site;</a:t>
            </a:r>
            <a:endParaRPr b="0" i="0" sz="1900" u="none" cap="none" strike="noStrike">
              <a:latin typeface="Helvetica Neue"/>
              <a:ea typeface="Helvetica Neue"/>
              <a:cs typeface="Helvetica Neue"/>
              <a:sym typeface="Helvetica Neue"/>
            </a:endParaRPr>
          </a:p>
          <a:p>
            <a:pPr indent="0" lvl="0" marL="697865" marR="0" rtl="0" algn="l">
              <a:lnSpc>
                <a:spcPct val="107894"/>
              </a:lnSpc>
              <a:spcBef>
                <a:spcPts val="0"/>
              </a:spcBef>
              <a:spcAft>
                <a:spcPts val="0"/>
              </a:spcAft>
              <a:buNone/>
            </a:pPr>
            <a:r>
              <a:rPr b="0" i="0" lang="en-US" sz="1900" u="none" cap="none" strike="noStrike">
                <a:solidFill>
                  <a:srgbClr val="292929"/>
                </a:solidFill>
                <a:latin typeface="Helvetica Neue"/>
                <a:ea typeface="Helvetica Neue"/>
                <a:cs typeface="Helvetica Neue"/>
                <a:sym typeface="Helvetica Neue"/>
              </a:rPr>
              <a:t>and</a:t>
            </a:r>
            <a:endParaRPr b="0" i="0" sz="1900" u="none" cap="none" strike="noStrike">
              <a:latin typeface="Helvetica Neue"/>
              <a:ea typeface="Helvetica Neue"/>
              <a:cs typeface="Helvetica Neue"/>
              <a:sym typeface="Helvetica Neue"/>
            </a:endParaRPr>
          </a:p>
          <a:p>
            <a:pPr indent="-229234" lvl="1" marL="697865" marR="0" rtl="0" algn="l">
              <a:lnSpc>
                <a:spcPct val="100000"/>
              </a:lnSpc>
              <a:spcBef>
                <a:spcPts val="945"/>
              </a:spcBef>
              <a:spcAft>
                <a:spcPts val="0"/>
              </a:spcAft>
              <a:buClr>
                <a:srgbClr val="292929"/>
              </a:buClr>
              <a:buSzPts val="1900"/>
              <a:buFont typeface="Arial"/>
              <a:buChar char="•"/>
            </a:pPr>
            <a:r>
              <a:rPr b="0" i="0" lang="en-US" sz="1900" u="none" cap="none" strike="noStrike">
                <a:solidFill>
                  <a:srgbClr val="292929"/>
                </a:solidFill>
                <a:latin typeface="Helvetica Neue"/>
                <a:ea typeface="Helvetica Neue"/>
                <a:cs typeface="Helvetica Neue"/>
                <a:sym typeface="Helvetica Neue"/>
              </a:rPr>
              <a:t>Lines are used to indicate distances between two coordinates.</a:t>
            </a:r>
            <a:endParaRPr b="0" i="0" sz="1900" u="none" cap="none" strike="noStrike">
              <a:latin typeface="Helvetica Neue"/>
              <a:ea typeface="Helvetica Neue"/>
              <a:cs typeface="Helvetica Neue"/>
              <a:sym typeface="Helvetica Neue"/>
            </a:endParaRPr>
          </a:p>
        </p:txBody>
      </p:sp>
      <p:sp>
        <p:nvSpPr>
          <p:cNvPr id="169" name="Google Shape;169;p14"/>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170" name="Google Shape;170;p14"/>
          <p:cNvSpPr txBox="1"/>
          <p:nvPr/>
        </p:nvSpPr>
        <p:spPr>
          <a:xfrm>
            <a:off x="917257" y="5298122"/>
            <a:ext cx="10293350" cy="582295"/>
          </a:xfrm>
          <a:prstGeom prst="rect">
            <a:avLst/>
          </a:prstGeom>
          <a:noFill/>
          <a:ln>
            <a:noFill/>
          </a:ln>
        </p:spPr>
        <p:txBody>
          <a:bodyPr anchorCtr="0" anchor="t" bIns="0" lIns="0" spcFirstLastPara="1" rIns="0" wrap="square" tIns="54600">
            <a:spAutoFit/>
          </a:bodyPr>
          <a:lstStyle/>
          <a:p>
            <a:pPr indent="-228600" lvl="0" marL="241300" marR="5080" rtl="0" algn="l">
              <a:lnSpc>
                <a:spcPct val="80400"/>
              </a:lnSpc>
              <a:spcBef>
                <a:spcPts val="0"/>
              </a:spcBef>
              <a:spcAft>
                <a:spcPts val="0"/>
              </a:spcAft>
              <a:buClr>
                <a:srgbClr val="292929"/>
              </a:buClr>
              <a:buSzPts val="1400"/>
              <a:buFont typeface="Arial"/>
              <a:buChar char="•"/>
            </a:pPr>
            <a:r>
              <a:rPr b="0" i="0" lang="en-US" sz="1400" u="sng" cap="none" strike="noStrike">
                <a:solidFill>
                  <a:srgbClr val="292929"/>
                </a:solidFill>
                <a:latin typeface="Helvetica Neue"/>
                <a:ea typeface="Helvetica Neue"/>
                <a:cs typeface="Helvetica Neue"/>
                <a:sym typeface="Helvetica Neue"/>
                <a:hlinkClick r:id="rId3">
                  <a:extLst>
                    <a:ext uri="{A12FA001-AC4F-418D-AE19-62706E023703}">
                      <ahyp:hlinkClr val="tx"/>
                    </a:ext>
                  </a:extLst>
                </a:hlinkClick>
              </a:rPr>
              <a:t>Source code:</a:t>
            </a:r>
            <a:r>
              <a:rPr b="0" i="0" lang="en-US" sz="1400" u="sng" cap="none" strike="noStrike">
                <a:solidFill>
                  <a:srgbClr val="0462C1"/>
                </a:solidFill>
                <a:latin typeface="Helvetica Neue"/>
                <a:ea typeface="Helvetica Neue"/>
                <a:cs typeface="Helvetica Neue"/>
                <a:sym typeface="Helvetica Neue"/>
                <a:hlinkClick r:id="rId4">
                  <a:extLst>
                    <a:ext uri="{A12FA001-AC4F-418D-AE19-62706E023703}">
                      <ahyp:hlinkClr val="tx"/>
                    </a:ext>
                  </a:extLst>
                </a:hlinkClick>
              </a:rPr>
              <a:t> https://github.com/tflores/applied-data-science-  capstone/blob/d232d76932163635b072952f121a8d70286e0d84/Interactive%20Visual%20Analytics%20with%20Folium%20l  ab.ipynb</a:t>
            </a:r>
            <a:endParaRPr b="0" i="0" sz="1400" u="none" cap="none" strike="noStrike">
              <a:latin typeface="Helvetica Neue"/>
              <a:ea typeface="Helvetica Neue"/>
              <a:cs typeface="Helvetica Neue"/>
              <a:sym typeface="Helvetica Neue"/>
            </a:endParaRPr>
          </a:p>
        </p:txBody>
      </p:sp>
      <p:sp>
        <p:nvSpPr>
          <p:cNvPr id="171" name="Google Shape;171;p14"/>
          <p:cNvSpPr txBox="1"/>
          <p:nvPr>
            <p:ph type="title"/>
          </p:nvPr>
        </p:nvSpPr>
        <p:spPr>
          <a:xfrm>
            <a:off x="849001" y="418775"/>
            <a:ext cx="8511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Build an Interactive Map with Folium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5"/>
          <p:cNvSpPr txBox="1"/>
          <p:nvPr/>
        </p:nvSpPr>
        <p:spPr>
          <a:xfrm>
            <a:off x="848994" y="1841880"/>
            <a:ext cx="9288145" cy="244919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following graphs and plots were used to visualize data</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4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Percentage of launches by site</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Payload range</a:t>
            </a:r>
            <a:endParaRPr b="0" i="0" sz="1800" u="none" cap="none" strike="noStrike">
              <a:latin typeface="Helvetica Neue"/>
              <a:ea typeface="Helvetica Neue"/>
              <a:cs typeface="Helvetica Neue"/>
              <a:sym typeface="Helvetica Neue"/>
            </a:endParaRPr>
          </a:p>
          <a:p>
            <a:pPr indent="-228600" lvl="0" marL="241300" marR="5080" rtl="0" algn="l">
              <a:lnSpc>
                <a:spcPct val="100000"/>
              </a:lnSpc>
              <a:spcBef>
                <a:spcPts val="136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This combination allowed to quickly analyze the relation between payloads  and launch sites, helping to identify where is best place to launch according  to payloads.</a:t>
            </a:r>
            <a:endParaRPr b="0" i="0" sz="2200" u="none" cap="none" strike="noStrike">
              <a:latin typeface="Helvetica Neue"/>
              <a:ea typeface="Helvetica Neue"/>
              <a:cs typeface="Helvetica Neue"/>
              <a:sym typeface="Helvetica Neue"/>
            </a:endParaRPr>
          </a:p>
        </p:txBody>
      </p:sp>
      <p:sp>
        <p:nvSpPr>
          <p:cNvPr id="177" name="Google Shape;177;p1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178" name="Google Shape;178;p15"/>
          <p:cNvSpPr txBox="1"/>
          <p:nvPr/>
        </p:nvSpPr>
        <p:spPr>
          <a:xfrm>
            <a:off x="848994" y="5475287"/>
            <a:ext cx="9164955" cy="57404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1800"/>
              <a:buFont typeface="Arial"/>
              <a:buChar char="•"/>
            </a:pPr>
            <a:r>
              <a:rPr b="0" i="0" lang="en-US" sz="1800" u="sng" cap="none" strike="noStrike">
                <a:solidFill>
                  <a:srgbClr val="292929"/>
                </a:solidFill>
                <a:latin typeface="Helvetica Neue"/>
                <a:ea typeface="Helvetica Neue"/>
                <a:cs typeface="Helvetica Neue"/>
                <a:sym typeface="Helvetica Neue"/>
                <a:hlinkClick r:id="rId3">
                  <a:extLst>
                    <a:ext uri="{A12FA001-AC4F-418D-AE19-62706E023703}">
                      <ahyp:hlinkClr val="tx"/>
                    </a:ext>
                  </a:extLst>
                </a:hlinkClick>
              </a:rPr>
              <a:t>Source code:</a:t>
            </a:r>
            <a:r>
              <a:rPr b="0" i="0" lang="en-US" sz="1800" u="sng" cap="none" strike="noStrike">
                <a:solidFill>
                  <a:srgbClr val="0462C1"/>
                </a:solidFill>
                <a:latin typeface="Helvetica Neue"/>
                <a:ea typeface="Helvetica Neue"/>
                <a:cs typeface="Helvetica Neue"/>
                <a:sym typeface="Helvetica Neue"/>
                <a:hlinkClick r:id="rId4">
                  <a:extLst>
                    <a:ext uri="{A12FA001-AC4F-418D-AE19-62706E023703}">
                      <ahyp:hlinkClr val="tx"/>
                    </a:ext>
                  </a:extLst>
                </a:hlinkClick>
              </a:rPr>
              <a:t> https://github.com/tflores/applied-data-science-  capstone/blob/d232d76932163635b072952f121a8d70286e0d84/spacex_dash_app.py</a:t>
            </a:r>
            <a:endParaRPr b="0" i="0" sz="1800" u="none" cap="none" strike="noStrike">
              <a:latin typeface="Helvetica Neue"/>
              <a:ea typeface="Helvetica Neue"/>
              <a:cs typeface="Helvetica Neue"/>
              <a:sym typeface="Helvetica Neue"/>
            </a:endParaRPr>
          </a:p>
        </p:txBody>
      </p:sp>
      <p:sp>
        <p:nvSpPr>
          <p:cNvPr id="179" name="Google Shape;179;p15"/>
          <p:cNvSpPr txBox="1"/>
          <p:nvPr>
            <p:ph type="title"/>
          </p:nvPr>
        </p:nvSpPr>
        <p:spPr>
          <a:xfrm>
            <a:off x="849001" y="418525"/>
            <a:ext cx="8766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Build a Dashboard with Plotly Dash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6"/>
          <p:cNvSpPr txBox="1"/>
          <p:nvPr/>
        </p:nvSpPr>
        <p:spPr>
          <a:xfrm>
            <a:off x="848994" y="1841880"/>
            <a:ext cx="9455785" cy="69596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Four classification models were compared: logistic regression, support vector  machine, decision tree and k nearest neighbors.</a:t>
            </a:r>
            <a:endParaRPr b="0" i="0" sz="2200" u="none" cap="none" strike="noStrike">
              <a:latin typeface="Helvetica Neue"/>
              <a:ea typeface="Helvetica Neue"/>
              <a:cs typeface="Helvetica Neue"/>
              <a:sym typeface="Helvetica Neue"/>
            </a:endParaRPr>
          </a:p>
        </p:txBody>
      </p:sp>
      <p:sp>
        <p:nvSpPr>
          <p:cNvPr id="185" name="Google Shape;185;p16"/>
          <p:cNvSpPr txBox="1"/>
          <p:nvPr/>
        </p:nvSpPr>
        <p:spPr>
          <a:xfrm>
            <a:off x="848994" y="5264403"/>
            <a:ext cx="8893175" cy="452755"/>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1400"/>
              <a:buFont typeface="Arial"/>
              <a:buChar char="•"/>
            </a:pPr>
            <a:r>
              <a:rPr b="0" i="0" lang="en-US" sz="1400" u="sng" cap="none" strike="noStrike">
                <a:solidFill>
                  <a:srgbClr val="292929"/>
                </a:solidFill>
                <a:latin typeface="Helvetica Neue"/>
                <a:ea typeface="Helvetica Neue"/>
                <a:cs typeface="Helvetica Neue"/>
                <a:sym typeface="Helvetica Neue"/>
                <a:hlinkClick r:id="rId3">
                  <a:extLst>
                    <a:ext uri="{A12FA001-AC4F-418D-AE19-62706E023703}">
                      <ahyp:hlinkClr val="tx"/>
                    </a:ext>
                  </a:extLst>
                </a:hlinkClick>
              </a:rPr>
              <a:t>Source code:</a:t>
            </a:r>
            <a:r>
              <a:rPr b="0" i="0" lang="en-US" sz="1400" u="sng" cap="none" strike="noStrike">
                <a:solidFill>
                  <a:srgbClr val="0462C1"/>
                </a:solidFill>
                <a:latin typeface="Helvetica Neue"/>
                <a:ea typeface="Helvetica Neue"/>
                <a:cs typeface="Helvetica Neue"/>
                <a:sym typeface="Helvetica Neue"/>
                <a:hlinkClick r:id="rId4">
                  <a:extLst>
                    <a:ext uri="{A12FA001-AC4F-418D-AE19-62706E023703}">
                      <ahyp:hlinkClr val="tx"/>
                    </a:ext>
                  </a:extLst>
                </a:hlinkClick>
              </a:rPr>
              <a:t> https://github.com/tflores/applied-data-science-  capstone/blob/d232d76932163635b072952f121a8d70286e0d84/Machine%20Learning%20Prediction.ipynb</a:t>
            </a:r>
            <a:endParaRPr b="0" i="0" sz="1400" u="none" cap="none" strike="noStrike">
              <a:latin typeface="Helvetica Neue"/>
              <a:ea typeface="Helvetica Neue"/>
              <a:cs typeface="Helvetica Neue"/>
              <a:sym typeface="Helvetica Neue"/>
            </a:endParaRPr>
          </a:p>
        </p:txBody>
      </p:sp>
      <p:sp>
        <p:nvSpPr>
          <p:cNvPr id="186" name="Google Shape;186;p16"/>
          <p:cNvSpPr txBox="1"/>
          <p:nvPr>
            <p:ph type="title"/>
          </p:nvPr>
        </p:nvSpPr>
        <p:spPr>
          <a:xfrm>
            <a:off x="849001" y="418525"/>
            <a:ext cx="8295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Predictive Analysis (Classification)</a:t>
            </a:r>
            <a:endParaRPr/>
          </a:p>
        </p:txBody>
      </p:sp>
      <p:pic>
        <p:nvPicPr>
          <p:cNvPr id="187" name="Google Shape;187;p16"/>
          <p:cNvPicPr preferRelativeResize="0"/>
          <p:nvPr/>
        </p:nvPicPr>
        <p:blipFill rotWithShape="1">
          <a:blip r:embed="rId5">
            <a:alphaModFix/>
          </a:blip>
          <a:srcRect b="0" l="0" r="0" t="0"/>
          <a:stretch/>
        </p:blipFill>
        <p:spPr>
          <a:xfrm>
            <a:off x="899160" y="3169920"/>
            <a:ext cx="2512314" cy="1521713"/>
          </a:xfrm>
          <a:prstGeom prst="rect">
            <a:avLst/>
          </a:prstGeom>
          <a:noFill/>
          <a:ln>
            <a:noFill/>
          </a:ln>
        </p:spPr>
      </p:pic>
      <p:sp>
        <p:nvSpPr>
          <p:cNvPr id="188" name="Google Shape;188;p16"/>
          <p:cNvSpPr txBox="1"/>
          <p:nvPr/>
        </p:nvSpPr>
        <p:spPr>
          <a:xfrm>
            <a:off x="1179512" y="3411854"/>
            <a:ext cx="1953260" cy="975994"/>
          </a:xfrm>
          <a:prstGeom prst="rect">
            <a:avLst/>
          </a:prstGeom>
          <a:noFill/>
          <a:ln>
            <a:noFill/>
          </a:ln>
        </p:spPr>
        <p:txBody>
          <a:bodyPr anchorCtr="0" anchor="t" bIns="0" lIns="0" spcFirstLastPara="1" rIns="0" wrap="square" tIns="45700">
            <a:spAutoFit/>
          </a:bodyPr>
          <a:lstStyle/>
          <a:p>
            <a:pPr indent="0" lvl="0" marL="12700" marR="5080" rtl="0" algn="ctr">
              <a:lnSpc>
                <a:spcPct val="110000"/>
              </a:lnSpc>
              <a:spcBef>
                <a:spcPts val="0"/>
              </a:spcBef>
              <a:spcAft>
                <a:spcPts val="0"/>
              </a:spcAft>
              <a:buNone/>
            </a:pPr>
            <a:r>
              <a:rPr b="0" i="0" lang="en-US" sz="2200" u="none" cap="none" strike="noStrike">
                <a:solidFill>
                  <a:srgbClr val="FFFFFF"/>
                </a:solidFill>
                <a:latin typeface="Calibri"/>
                <a:ea typeface="Calibri"/>
                <a:cs typeface="Calibri"/>
                <a:sym typeface="Calibri"/>
              </a:rPr>
              <a:t>Data preparation  and  standardization</a:t>
            </a:r>
            <a:endParaRPr b="0" i="0" sz="2200" u="none" cap="none" strike="noStrike">
              <a:latin typeface="Calibri"/>
              <a:ea typeface="Calibri"/>
              <a:cs typeface="Calibri"/>
              <a:sym typeface="Calibri"/>
            </a:endParaRPr>
          </a:p>
        </p:txBody>
      </p:sp>
      <p:pic>
        <p:nvPicPr>
          <p:cNvPr id="189" name="Google Shape;189;p16"/>
          <p:cNvPicPr preferRelativeResize="0"/>
          <p:nvPr/>
        </p:nvPicPr>
        <p:blipFill rotWithShape="1">
          <a:blip r:embed="rId6">
            <a:alphaModFix/>
          </a:blip>
          <a:srcRect b="0" l="0" r="0" t="0"/>
          <a:stretch/>
        </p:blipFill>
        <p:spPr>
          <a:xfrm>
            <a:off x="3632200" y="3606774"/>
            <a:ext cx="556526" cy="647979"/>
          </a:xfrm>
          <a:prstGeom prst="rect">
            <a:avLst/>
          </a:prstGeom>
          <a:noFill/>
          <a:ln>
            <a:noFill/>
          </a:ln>
        </p:spPr>
      </p:pic>
      <p:pic>
        <p:nvPicPr>
          <p:cNvPr id="190" name="Google Shape;190;p16"/>
          <p:cNvPicPr preferRelativeResize="0"/>
          <p:nvPr/>
        </p:nvPicPr>
        <p:blipFill rotWithShape="1">
          <a:blip r:embed="rId7">
            <a:alphaModFix/>
          </a:blip>
          <a:srcRect b="0" l="0" r="0" t="0"/>
          <a:stretch/>
        </p:blipFill>
        <p:spPr>
          <a:xfrm>
            <a:off x="4376420" y="3169920"/>
            <a:ext cx="2514854" cy="1521713"/>
          </a:xfrm>
          <a:prstGeom prst="rect">
            <a:avLst/>
          </a:prstGeom>
          <a:noFill/>
          <a:ln>
            <a:noFill/>
          </a:ln>
        </p:spPr>
      </p:pic>
      <p:sp>
        <p:nvSpPr>
          <p:cNvPr id="191" name="Google Shape;191;p16"/>
          <p:cNvSpPr txBox="1"/>
          <p:nvPr/>
        </p:nvSpPr>
        <p:spPr>
          <a:xfrm>
            <a:off x="4556759" y="3257867"/>
            <a:ext cx="2157095" cy="1283970"/>
          </a:xfrm>
          <a:prstGeom prst="rect">
            <a:avLst/>
          </a:prstGeom>
          <a:noFill/>
          <a:ln>
            <a:noFill/>
          </a:ln>
        </p:spPr>
        <p:txBody>
          <a:bodyPr anchorCtr="0" anchor="t" bIns="0" lIns="0" spcFirstLastPara="1" rIns="0" wrap="square" tIns="40625">
            <a:spAutoFit/>
          </a:bodyPr>
          <a:lstStyle/>
          <a:p>
            <a:pPr indent="0" lvl="0" marL="12065" marR="5080" rtl="0" algn="ctr">
              <a:lnSpc>
                <a:spcPct val="91700"/>
              </a:lnSpc>
              <a:spcBef>
                <a:spcPts val="0"/>
              </a:spcBef>
              <a:spcAft>
                <a:spcPts val="0"/>
              </a:spcAft>
              <a:buNone/>
            </a:pPr>
            <a:r>
              <a:rPr b="0" i="0" lang="en-US" sz="2200" u="none" cap="none" strike="noStrike">
                <a:solidFill>
                  <a:srgbClr val="FFFFFF"/>
                </a:solidFill>
                <a:latin typeface="Calibri"/>
                <a:ea typeface="Calibri"/>
                <a:cs typeface="Calibri"/>
                <a:sym typeface="Calibri"/>
              </a:rPr>
              <a:t>Test of each model  with combinations  of  hyperparameters</a:t>
            </a:r>
            <a:endParaRPr b="0" i="0" sz="2200" u="none" cap="none" strike="noStrike">
              <a:latin typeface="Calibri"/>
              <a:ea typeface="Calibri"/>
              <a:cs typeface="Calibri"/>
              <a:sym typeface="Calibri"/>
            </a:endParaRPr>
          </a:p>
        </p:txBody>
      </p:sp>
      <p:pic>
        <p:nvPicPr>
          <p:cNvPr id="192" name="Google Shape;192;p16"/>
          <p:cNvPicPr preferRelativeResize="0"/>
          <p:nvPr/>
        </p:nvPicPr>
        <p:blipFill rotWithShape="1">
          <a:blip r:embed="rId8">
            <a:alphaModFix/>
          </a:blip>
          <a:srcRect b="0" l="0" r="0" t="0"/>
          <a:stretch/>
        </p:blipFill>
        <p:spPr>
          <a:xfrm>
            <a:off x="7109459" y="3606774"/>
            <a:ext cx="556526" cy="647979"/>
          </a:xfrm>
          <a:prstGeom prst="rect">
            <a:avLst/>
          </a:prstGeom>
          <a:noFill/>
          <a:ln>
            <a:noFill/>
          </a:ln>
        </p:spPr>
      </p:pic>
      <p:pic>
        <p:nvPicPr>
          <p:cNvPr id="193" name="Google Shape;193;p16"/>
          <p:cNvPicPr preferRelativeResize="0"/>
          <p:nvPr/>
        </p:nvPicPr>
        <p:blipFill rotWithShape="1">
          <a:blip r:embed="rId9">
            <a:alphaModFix/>
          </a:blip>
          <a:srcRect b="0" l="0" r="0" t="0"/>
          <a:stretch/>
        </p:blipFill>
        <p:spPr>
          <a:xfrm>
            <a:off x="7853680" y="3169920"/>
            <a:ext cx="2514854" cy="1521713"/>
          </a:xfrm>
          <a:prstGeom prst="rect">
            <a:avLst/>
          </a:prstGeom>
          <a:noFill/>
          <a:ln>
            <a:noFill/>
          </a:ln>
        </p:spPr>
      </p:pic>
      <p:sp>
        <p:nvSpPr>
          <p:cNvPr id="194" name="Google Shape;194;p16"/>
          <p:cNvSpPr txBox="1"/>
          <p:nvPr/>
        </p:nvSpPr>
        <p:spPr>
          <a:xfrm>
            <a:off x="8271509" y="3565525"/>
            <a:ext cx="1684655" cy="668020"/>
          </a:xfrm>
          <a:prstGeom prst="rect">
            <a:avLst/>
          </a:prstGeom>
          <a:noFill/>
          <a:ln>
            <a:noFill/>
          </a:ln>
        </p:spPr>
        <p:txBody>
          <a:bodyPr anchorCtr="0" anchor="t" bIns="0" lIns="0" spcFirstLastPara="1" rIns="0" wrap="square" tIns="45700">
            <a:spAutoFit/>
          </a:bodyPr>
          <a:lstStyle/>
          <a:p>
            <a:pPr indent="-452754" lvl="0" marL="464819" marR="5080" rtl="0" algn="l">
              <a:lnSpc>
                <a:spcPct val="110000"/>
              </a:lnSpc>
              <a:spcBef>
                <a:spcPts val="0"/>
              </a:spcBef>
              <a:spcAft>
                <a:spcPts val="0"/>
              </a:spcAft>
              <a:buNone/>
            </a:pPr>
            <a:r>
              <a:rPr b="0" i="0" lang="en-US" sz="2200" u="none" cap="none" strike="noStrike">
                <a:solidFill>
                  <a:srgbClr val="FFFFFF"/>
                </a:solidFill>
                <a:latin typeface="Calibri"/>
                <a:ea typeface="Calibri"/>
                <a:cs typeface="Calibri"/>
                <a:sym typeface="Calibri"/>
              </a:rPr>
              <a:t>Comparison of  results</a:t>
            </a:r>
            <a:endParaRPr b="0" i="0" sz="2200" u="none" cap="none" strike="noStrike">
              <a:latin typeface="Calibri"/>
              <a:ea typeface="Calibri"/>
              <a:cs typeface="Calibri"/>
              <a:sym typeface="Calibri"/>
            </a:endParaRPr>
          </a:p>
        </p:txBody>
      </p:sp>
      <p:sp>
        <p:nvSpPr>
          <p:cNvPr id="195" name="Google Shape;195;p16"/>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7"/>
          <p:cNvSpPr txBox="1"/>
          <p:nvPr/>
        </p:nvSpPr>
        <p:spPr>
          <a:xfrm>
            <a:off x="920114" y="1823465"/>
            <a:ext cx="10217150" cy="374015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Exploratory data analysis results:</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4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Space X uses 4 different launch sites;</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The first launches were done to Space X itself and NASA;</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5"/>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The average payload of F9 v1.1 booster is 2,928 kg;</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The first success landing outcome happened in 2015 fiver year after the first launch;</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Many Falcon 9 booster versions were successful at landing in drone ships having payload above the average;</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Almost 100% of mission outcomes were successful;</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5"/>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Two booster versions failed at landing in drone ships in 2015: F9 v1.1 B1012 and F9 v1.1 B1015;</a:t>
            </a:r>
            <a:endParaRPr b="0" i="0" sz="16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Helvetica Neue"/>
                <a:ea typeface="Helvetica Neue"/>
                <a:cs typeface="Helvetica Neue"/>
                <a:sym typeface="Helvetica Neue"/>
              </a:rPr>
              <a:t>The number of landing outcomes became as better as years passed.</a:t>
            </a:r>
            <a:endParaRPr b="0" i="0" sz="1600" u="none" cap="none" strike="noStrike">
              <a:latin typeface="Helvetica Neue"/>
              <a:ea typeface="Helvetica Neue"/>
              <a:cs typeface="Helvetica Neue"/>
              <a:sym typeface="Helvetica Neue"/>
            </a:endParaRPr>
          </a:p>
        </p:txBody>
      </p:sp>
      <p:sp>
        <p:nvSpPr>
          <p:cNvPr id="201" name="Google Shape;201;p17"/>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202" name="Google Shape;202;p17"/>
          <p:cNvSpPr txBox="1"/>
          <p:nvPr>
            <p:ph type="title"/>
          </p:nvPr>
        </p:nvSpPr>
        <p:spPr>
          <a:xfrm>
            <a:off x="849005" y="418775"/>
            <a:ext cx="2580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Results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8"/>
          <p:cNvSpPr txBox="1"/>
          <p:nvPr/>
        </p:nvSpPr>
        <p:spPr>
          <a:xfrm>
            <a:off x="920114" y="1823465"/>
            <a:ext cx="10147300" cy="120967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Using interactive analytics was possible to identify that launch sites use to be in</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0"/>
              </a:spcBef>
              <a:spcAft>
                <a:spcPts val="0"/>
              </a:spcAft>
              <a:buNone/>
            </a:pPr>
            <a:r>
              <a:rPr b="0" i="0" lang="en-US" sz="2200" u="none" cap="none" strike="noStrike">
                <a:solidFill>
                  <a:srgbClr val="292929"/>
                </a:solidFill>
                <a:latin typeface="Helvetica Neue"/>
                <a:ea typeface="Helvetica Neue"/>
                <a:cs typeface="Helvetica Neue"/>
                <a:sym typeface="Helvetica Neue"/>
              </a:rPr>
              <a:t>safety places, near sea, for example and have a good logistic infrastructure around.</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Most launches happens at east cost launch sites.</a:t>
            </a:r>
            <a:endParaRPr b="0" i="0" sz="2200" u="none" cap="none" strike="noStrike">
              <a:latin typeface="Helvetica Neue"/>
              <a:ea typeface="Helvetica Neue"/>
              <a:cs typeface="Helvetica Neue"/>
              <a:sym typeface="Helvetica Neue"/>
            </a:endParaRPr>
          </a:p>
        </p:txBody>
      </p:sp>
      <p:sp>
        <p:nvSpPr>
          <p:cNvPr id="208" name="Google Shape;208;p18"/>
          <p:cNvSpPr txBox="1"/>
          <p:nvPr>
            <p:ph type="title"/>
          </p:nvPr>
        </p:nvSpPr>
        <p:spPr>
          <a:xfrm>
            <a:off x="849006" y="418775"/>
            <a:ext cx="30264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Results</a:t>
            </a:r>
            <a:endParaRPr/>
          </a:p>
        </p:txBody>
      </p:sp>
      <p:pic>
        <p:nvPicPr>
          <p:cNvPr id="209" name="Google Shape;209;p18"/>
          <p:cNvPicPr preferRelativeResize="0"/>
          <p:nvPr/>
        </p:nvPicPr>
        <p:blipFill rotWithShape="1">
          <a:blip r:embed="rId3">
            <a:alphaModFix/>
          </a:blip>
          <a:srcRect b="0" l="0" r="0" t="0"/>
          <a:stretch/>
        </p:blipFill>
        <p:spPr>
          <a:xfrm>
            <a:off x="985524" y="3855551"/>
            <a:ext cx="3478781" cy="2098200"/>
          </a:xfrm>
          <a:prstGeom prst="rect">
            <a:avLst/>
          </a:prstGeom>
          <a:noFill/>
          <a:ln>
            <a:noFill/>
          </a:ln>
        </p:spPr>
      </p:pic>
      <p:pic>
        <p:nvPicPr>
          <p:cNvPr id="210" name="Google Shape;210;p18"/>
          <p:cNvPicPr preferRelativeResize="0"/>
          <p:nvPr/>
        </p:nvPicPr>
        <p:blipFill rotWithShape="1">
          <a:blip r:embed="rId4">
            <a:alphaModFix/>
          </a:blip>
          <a:srcRect b="0" l="0" r="0" t="0"/>
          <a:stretch/>
        </p:blipFill>
        <p:spPr>
          <a:xfrm>
            <a:off x="6972300" y="3797626"/>
            <a:ext cx="3545251" cy="2156125"/>
          </a:xfrm>
          <a:prstGeom prst="rect">
            <a:avLst/>
          </a:prstGeom>
          <a:noFill/>
          <a:ln>
            <a:noFill/>
          </a:ln>
        </p:spPr>
      </p:pic>
      <p:sp>
        <p:nvSpPr>
          <p:cNvPr id="211" name="Google Shape;211;p18"/>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9"/>
          <p:cNvSpPr txBox="1"/>
          <p:nvPr/>
        </p:nvSpPr>
        <p:spPr>
          <a:xfrm>
            <a:off x="920114" y="1823465"/>
            <a:ext cx="6859270" cy="1367155"/>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Predictive Analysis showed that Decision Tree Classifier  is the best model to predict successful landings, having  accuracy over 87% and accuracy for test data over  94%.</a:t>
            </a:r>
            <a:endParaRPr b="0" i="0" sz="2200" u="none" cap="none" strike="noStrike">
              <a:latin typeface="Helvetica Neue"/>
              <a:ea typeface="Helvetica Neue"/>
              <a:cs typeface="Helvetica Neue"/>
              <a:sym typeface="Helvetica Neue"/>
            </a:endParaRPr>
          </a:p>
        </p:txBody>
      </p:sp>
      <p:sp>
        <p:nvSpPr>
          <p:cNvPr id="217" name="Google Shape;217;p19"/>
          <p:cNvSpPr txBox="1"/>
          <p:nvPr>
            <p:ph type="title"/>
          </p:nvPr>
        </p:nvSpPr>
        <p:spPr>
          <a:xfrm>
            <a:off x="849004" y="418775"/>
            <a:ext cx="2486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Results</a:t>
            </a:r>
            <a:endParaRPr/>
          </a:p>
        </p:txBody>
      </p:sp>
      <p:pic>
        <p:nvPicPr>
          <p:cNvPr id="218" name="Google Shape;218;p19"/>
          <p:cNvPicPr preferRelativeResize="0"/>
          <p:nvPr/>
        </p:nvPicPr>
        <p:blipFill rotWithShape="1">
          <a:blip r:embed="rId3">
            <a:alphaModFix/>
          </a:blip>
          <a:srcRect b="0" l="0" r="0" t="0"/>
          <a:stretch/>
        </p:blipFill>
        <p:spPr>
          <a:xfrm>
            <a:off x="7609840" y="2961639"/>
            <a:ext cx="3675379" cy="2646680"/>
          </a:xfrm>
          <a:prstGeom prst="rect">
            <a:avLst/>
          </a:prstGeom>
          <a:noFill/>
          <a:ln>
            <a:noFill/>
          </a:ln>
        </p:spPr>
      </p:pic>
      <p:sp>
        <p:nvSpPr>
          <p:cNvPr id="219" name="Google Shape;219;p19"/>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2"/>
          <p:cNvSpPr txBox="1"/>
          <p:nvPr/>
        </p:nvSpPr>
        <p:spPr>
          <a:xfrm>
            <a:off x="1037589" y="1952001"/>
            <a:ext cx="2542540" cy="3104515"/>
          </a:xfrm>
          <a:prstGeom prst="rect">
            <a:avLst/>
          </a:prstGeom>
          <a:noFill/>
          <a:ln>
            <a:noFill/>
          </a:ln>
        </p:spPr>
        <p:txBody>
          <a:bodyPr anchorCtr="0" anchor="t" bIns="0" lIns="0" spcFirstLastPara="1" rIns="0" wrap="square" tIns="18985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Executive Summary</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Introduction</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Methodology</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Results</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Conclusion</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Appendix</a:t>
            </a:r>
            <a:endParaRPr b="0" i="0" sz="2200" u="none" cap="none" strike="noStrike">
              <a:latin typeface="Helvetica Neue"/>
              <a:ea typeface="Helvetica Neue"/>
              <a:cs typeface="Helvetica Neue"/>
              <a:sym typeface="Helvetica Neue"/>
            </a:endParaRPr>
          </a:p>
        </p:txBody>
      </p:sp>
      <p:sp>
        <p:nvSpPr>
          <p:cNvPr id="52" name="Google Shape;52;p2"/>
          <p:cNvSpPr txBox="1"/>
          <p:nvPr/>
        </p:nvSpPr>
        <p:spPr>
          <a:xfrm>
            <a:off x="11208766" y="6104032"/>
            <a:ext cx="19939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53" name="Google Shape;53;p2"/>
          <p:cNvSpPr txBox="1"/>
          <p:nvPr>
            <p:ph type="title"/>
          </p:nvPr>
        </p:nvSpPr>
        <p:spPr>
          <a:xfrm>
            <a:off x="848994" y="418528"/>
            <a:ext cx="1461770" cy="58991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3" name="Shape 223"/>
        <p:cNvGrpSpPr/>
        <p:nvPr/>
      </p:nvGrpSpPr>
      <p:grpSpPr>
        <a:xfrm>
          <a:off x="0" y="0"/>
          <a:ext cx="0" cy="0"/>
          <a:chOff x="0" y="0"/>
          <a:chExt cx="0" cy="0"/>
        </a:xfrm>
      </p:grpSpPr>
      <p:pic>
        <p:nvPicPr>
          <p:cNvPr id="224" name="Google Shape;224;p20"/>
          <p:cNvPicPr preferRelativeResize="0"/>
          <p:nvPr/>
        </p:nvPicPr>
        <p:blipFill rotWithShape="1">
          <a:blip r:embed="rId3">
            <a:alphaModFix/>
          </a:blip>
          <a:srcRect b="0" l="0" r="0" t="0"/>
          <a:stretch/>
        </p:blipFill>
        <p:spPr>
          <a:xfrm>
            <a:off x="0" y="0"/>
            <a:ext cx="12187239" cy="68579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1"/>
          <p:cNvSpPr txBox="1"/>
          <p:nvPr/>
        </p:nvSpPr>
        <p:spPr>
          <a:xfrm>
            <a:off x="943927" y="3870642"/>
            <a:ext cx="9347200" cy="1723389"/>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According to the plot above, it’s possible to verify that the best launch site</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b="0" i="0" lang="en-US" sz="2200" u="none" cap="none" strike="noStrike">
                <a:solidFill>
                  <a:srgbClr val="292929"/>
                </a:solidFill>
                <a:latin typeface="Helvetica Neue"/>
                <a:ea typeface="Helvetica Neue"/>
                <a:cs typeface="Helvetica Neue"/>
                <a:sym typeface="Helvetica Neue"/>
              </a:rPr>
              <a:t>nowadays is CCAF5 SLC 40, where most of recent launches were successful;</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In second place VAFB SLC 4E and third place KSC LC 39A;</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It’s also possible to see that the general success rate improved over time.</a:t>
            </a:r>
            <a:endParaRPr b="0" i="0" sz="2200" u="none" cap="none" strike="noStrike">
              <a:latin typeface="Helvetica Neue"/>
              <a:ea typeface="Helvetica Neue"/>
              <a:cs typeface="Helvetica Neue"/>
              <a:sym typeface="Helvetica Neue"/>
            </a:endParaRPr>
          </a:p>
        </p:txBody>
      </p:sp>
      <p:sp>
        <p:nvSpPr>
          <p:cNvPr id="230" name="Google Shape;230;p21"/>
          <p:cNvSpPr txBox="1"/>
          <p:nvPr>
            <p:ph type="title"/>
          </p:nvPr>
        </p:nvSpPr>
        <p:spPr>
          <a:xfrm>
            <a:off x="849001" y="418775"/>
            <a:ext cx="74808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Flight Number vs. Launch Site</a:t>
            </a:r>
            <a:endParaRPr/>
          </a:p>
        </p:txBody>
      </p:sp>
      <p:pic>
        <p:nvPicPr>
          <p:cNvPr id="231" name="Google Shape;231;p21"/>
          <p:cNvPicPr preferRelativeResize="0"/>
          <p:nvPr/>
        </p:nvPicPr>
        <p:blipFill rotWithShape="1">
          <a:blip r:embed="rId3">
            <a:alphaModFix/>
          </a:blip>
          <a:srcRect b="0" l="0" r="0" t="0"/>
          <a:stretch/>
        </p:blipFill>
        <p:spPr>
          <a:xfrm>
            <a:off x="769619" y="1384300"/>
            <a:ext cx="10576560" cy="2385060"/>
          </a:xfrm>
          <a:prstGeom prst="rect">
            <a:avLst/>
          </a:prstGeom>
          <a:noFill/>
          <a:ln>
            <a:noFill/>
          </a:ln>
        </p:spPr>
      </p:pic>
      <p:sp>
        <p:nvSpPr>
          <p:cNvPr id="232" name="Google Shape;232;p21"/>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2"/>
          <p:cNvSpPr txBox="1"/>
          <p:nvPr/>
        </p:nvSpPr>
        <p:spPr>
          <a:xfrm>
            <a:off x="835977" y="3959288"/>
            <a:ext cx="10083800" cy="154559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Payloads over 9,000kg (about the weight of a school bus) have excellent success</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b="0" i="0" lang="en-US" sz="2200" u="none" cap="none" strike="noStrike">
                <a:solidFill>
                  <a:srgbClr val="292929"/>
                </a:solidFill>
                <a:latin typeface="Helvetica Neue"/>
                <a:ea typeface="Helvetica Neue"/>
                <a:cs typeface="Helvetica Neue"/>
                <a:sym typeface="Helvetica Neue"/>
              </a:rPr>
              <a:t>rate;</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Payloads over 12,000kg seems to be possible only on CCAFS SLC 40 and KSC LC</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0"/>
              </a:spcBef>
              <a:spcAft>
                <a:spcPts val="0"/>
              </a:spcAft>
              <a:buNone/>
            </a:pPr>
            <a:r>
              <a:rPr b="0" i="0" lang="en-US" sz="2200" u="none" cap="none" strike="noStrike">
                <a:solidFill>
                  <a:srgbClr val="292929"/>
                </a:solidFill>
                <a:latin typeface="Helvetica Neue"/>
                <a:ea typeface="Helvetica Neue"/>
                <a:cs typeface="Helvetica Neue"/>
                <a:sym typeface="Helvetica Neue"/>
              </a:rPr>
              <a:t>39A launch sites.</a:t>
            </a:r>
            <a:endParaRPr b="0" i="0" sz="2200" u="none" cap="none" strike="noStrike">
              <a:latin typeface="Helvetica Neue"/>
              <a:ea typeface="Helvetica Neue"/>
              <a:cs typeface="Helvetica Neue"/>
              <a:sym typeface="Helvetica Neue"/>
            </a:endParaRPr>
          </a:p>
        </p:txBody>
      </p:sp>
      <p:sp>
        <p:nvSpPr>
          <p:cNvPr id="238" name="Google Shape;238;p22"/>
          <p:cNvSpPr txBox="1"/>
          <p:nvPr>
            <p:ph type="title"/>
          </p:nvPr>
        </p:nvSpPr>
        <p:spPr>
          <a:xfrm>
            <a:off x="849002" y="418525"/>
            <a:ext cx="64899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Payload vs. Launch Site</a:t>
            </a:r>
            <a:endParaRPr/>
          </a:p>
        </p:txBody>
      </p:sp>
      <p:pic>
        <p:nvPicPr>
          <p:cNvPr id="239" name="Google Shape;239;p22"/>
          <p:cNvPicPr preferRelativeResize="0"/>
          <p:nvPr/>
        </p:nvPicPr>
        <p:blipFill rotWithShape="1">
          <a:blip r:embed="rId3">
            <a:alphaModFix/>
          </a:blip>
          <a:srcRect b="0" l="0" r="0" t="0"/>
          <a:stretch/>
        </p:blipFill>
        <p:spPr>
          <a:xfrm>
            <a:off x="756919" y="1361439"/>
            <a:ext cx="10678160" cy="2382519"/>
          </a:xfrm>
          <a:prstGeom prst="rect">
            <a:avLst/>
          </a:prstGeom>
          <a:noFill/>
          <a:ln>
            <a:noFill/>
          </a:ln>
        </p:spPr>
      </p:pic>
      <p:sp>
        <p:nvSpPr>
          <p:cNvPr id="240" name="Google Shape;240;p22"/>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3"/>
          <p:cNvSpPr txBox="1"/>
          <p:nvPr/>
        </p:nvSpPr>
        <p:spPr>
          <a:xfrm>
            <a:off x="848994" y="1884997"/>
            <a:ext cx="5565140" cy="359346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biggest success rates happens to orbits:</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4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ES-L1;</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GEO;</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HEO; and</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SSO.</a:t>
            </a:r>
            <a:endParaRPr b="0" i="0" sz="1800" u="none" cap="none" strike="noStrike">
              <a:latin typeface="Helvetica Neue"/>
              <a:ea typeface="Helvetica Neue"/>
              <a:cs typeface="Helvetica Neue"/>
              <a:sym typeface="Helvetica Neue"/>
            </a:endParaRPr>
          </a:p>
          <a:p>
            <a:pPr indent="-228600" lvl="0" marL="241300" marR="0" rtl="0" algn="l">
              <a:lnSpc>
                <a:spcPct val="100000"/>
              </a:lnSpc>
              <a:spcBef>
                <a:spcPts val="136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Followed by:</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4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VLEO (above 80%); and</a:t>
            </a:r>
            <a:endParaRPr b="0" i="0" sz="1800" u="none" cap="none" strike="noStrike">
              <a:latin typeface="Helvetica Neue"/>
              <a:ea typeface="Helvetica Neue"/>
              <a:cs typeface="Helvetica Neue"/>
              <a:sym typeface="Helvetica Neue"/>
            </a:endParaRPr>
          </a:p>
          <a:p>
            <a:pPr indent="-228600" lvl="1" marL="6985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LFO (above 70%).</a:t>
            </a:r>
            <a:endParaRPr b="0" i="0" sz="1800" u="none" cap="none" strike="noStrike">
              <a:latin typeface="Helvetica Neue"/>
              <a:ea typeface="Helvetica Neue"/>
              <a:cs typeface="Helvetica Neue"/>
              <a:sym typeface="Helvetica Neue"/>
            </a:endParaRPr>
          </a:p>
        </p:txBody>
      </p:sp>
      <p:sp>
        <p:nvSpPr>
          <p:cNvPr id="246" name="Google Shape;246;p23"/>
          <p:cNvSpPr txBox="1"/>
          <p:nvPr>
            <p:ph type="title"/>
          </p:nvPr>
        </p:nvSpPr>
        <p:spPr>
          <a:xfrm>
            <a:off x="849003" y="418775"/>
            <a:ext cx="80496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Success Rate vs. Orbit Type</a:t>
            </a:r>
            <a:endParaRPr/>
          </a:p>
        </p:txBody>
      </p:sp>
      <p:pic>
        <p:nvPicPr>
          <p:cNvPr id="247" name="Google Shape;247;p23"/>
          <p:cNvPicPr preferRelativeResize="0"/>
          <p:nvPr/>
        </p:nvPicPr>
        <p:blipFill rotWithShape="1">
          <a:blip r:embed="rId3">
            <a:alphaModFix/>
          </a:blip>
          <a:srcRect b="0" l="0" r="0" t="0"/>
          <a:stretch/>
        </p:blipFill>
        <p:spPr>
          <a:xfrm>
            <a:off x="7741919" y="1869439"/>
            <a:ext cx="3543300" cy="2667000"/>
          </a:xfrm>
          <a:prstGeom prst="rect">
            <a:avLst/>
          </a:prstGeom>
          <a:noFill/>
          <a:ln>
            <a:noFill/>
          </a:ln>
        </p:spPr>
      </p:pic>
      <p:sp>
        <p:nvSpPr>
          <p:cNvPr id="248" name="Google Shape;248;p23"/>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4"/>
          <p:cNvSpPr txBox="1"/>
          <p:nvPr/>
        </p:nvSpPr>
        <p:spPr>
          <a:xfrm>
            <a:off x="848994" y="4087379"/>
            <a:ext cx="9236075" cy="1386840"/>
          </a:xfrm>
          <a:prstGeom prst="rect">
            <a:avLst/>
          </a:prstGeom>
          <a:noFill/>
          <a:ln>
            <a:noFill/>
          </a:ln>
        </p:spPr>
        <p:txBody>
          <a:bodyPr anchorCtr="0" anchor="t" bIns="0" lIns="0" spcFirstLastPara="1" rIns="0" wrap="square" tIns="18985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Apparently, success rate improved over time to all orbits;</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VLEO orbit seems a new business opportunity, due to recent increase of its</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0"/>
              </a:spcBef>
              <a:spcAft>
                <a:spcPts val="0"/>
              </a:spcAft>
              <a:buNone/>
            </a:pPr>
            <a:r>
              <a:rPr b="0" i="0" lang="en-US" sz="2200" u="none" cap="none" strike="noStrike">
                <a:solidFill>
                  <a:srgbClr val="292929"/>
                </a:solidFill>
                <a:latin typeface="Helvetica Neue"/>
                <a:ea typeface="Helvetica Neue"/>
                <a:cs typeface="Helvetica Neue"/>
                <a:sym typeface="Helvetica Neue"/>
              </a:rPr>
              <a:t>frequency.</a:t>
            </a:r>
            <a:endParaRPr b="0" i="0" sz="2200" u="none" cap="none" strike="noStrike">
              <a:latin typeface="Helvetica Neue"/>
              <a:ea typeface="Helvetica Neue"/>
              <a:cs typeface="Helvetica Neue"/>
              <a:sym typeface="Helvetica Neue"/>
            </a:endParaRPr>
          </a:p>
        </p:txBody>
      </p:sp>
      <p:sp>
        <p:nvSpPr>
          <p:cNvPr id="254" name="Google Shape;254;p24"/>
          <p:cNvSpPr txBox="1"/>
          <p:nvPr>
            <p:ph type="title"/>
          </p:nvPr>
        </p:nvSpPr>
        <p:spPr>
          <a:xfrm>
            <a:off x="849001" y="418775"/>
            <a:ext cx="7274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Flight Number vs. Orbit Type</a:t>
            </a:r>
            <a:endParaRPr/>
          </a:p>
        </p:txBody>
      </p:sp>
      <p:pic>
        <p:nvPicPr>
          <p:cNvPr id="255" name="Google Shape;255;p24"/>
          <p:cNvPicPr preferRelativeResize="0"/>
          <p:nvPr/>
        </p:nvPicPr>
        <p:blipFill rotWithShape="1">
          <a:blip r:embed="rId3">
            <a:alphaModFix/>
          </a:blip>
          <a:srcRect b="0" l="0" r="0" t="0"/>
          <a:stretch/>
        </p:blipFill>
        <p:spPr>
          <a:xfrm>
            <a:off x="769619" y="1597660"/>
            <a:ext cx="10688320" cy="2379980"/>
          </a:xfrm>
          <a:prstGeom prst="rect">
            <a:avLst/>
          </a:prstGeom>
          <a:noFill/>
          <a:ln>
            <a:noFill/>
          </a:ln>
        </p:spPr>
      </p:pic>
      <p:sp>
        <p:nvSpPr>
          <p:cNvPr id="256" name="Google Shape;256;p24"/>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5"/>
          <p:cNvSpPr txBox="1"/>
          <p:nvPr/>
        </p:nvSpPr>
        <p:spPr>
          <a:xfrm>
            <a:off x="848994" y="3662731"/>
            <a:ext cx="9758680" cy="1566545"/>
          </a:xfrm>
          <a:prstGeom prst="rect">
            <a:avLst/>
          </a:prstGeom>
          <a:noFill/>
          <a:ln>
            <a:noFill/>
          </a:ln>
        </p:spPr>
        <p:txBody>
          <a:bodyPr anchorCtr="0" anchor="t" bIns="0" lIns="0" spcFirstLastPara="1" rIns="0" wrap="square" tIns="191125">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Apparently, there is no relation between payload and success rate to orbit GTO;</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ISS orbit has the widest range of payload and a good rate of success;</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There are few launches to the orbits SO and GEO.</a:t>
            </a:r>
            <a:endParaRPr b="0" i="0" sz="2200" u="none" cap="none" strike="noStrike">
              <a:latin typeface="Helvetica Neue"/>
              <a:ea typeface="Helvetica Neue"/>
              <a:cs typeface="Helvetica Neue"/>
              <a:sym typeface="Helvetica Neue"/>
            </a:endParaRPr>
          </a:p>
        </p:txBody>
      </p:sp>
      <p:sp>
        <p:nvSpPr>
          <p:cNvPr id="262" name="Google Shape;262;p25"/>
          <p:cNvSpPr txBox="1"/>
          <p:nvPr>
            <p:ph type="title"/>
          </p:nvPr>
        </p:nvSpPr>
        <p:spPr>
          <a:xfrm>
            <a:off x="849002" y="418775"/>
            <a:ext cx="6156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Payload vs. Orbit Type</a:t>
            </a:r>
            <a:endParaRPr/>
          </a:p>
        </p:txBody>
      </p:sp>
      <p:pic>
        <p:nvPicPr>
          <p:cNvPr id="263" name="Google Shape;263;p25"/>
          <p:cNvPicPr preferRelativeResize="0"/>
          <p:nvPr/>
        </p:nvPicPr>
        <p:blipFill rotWithShape="1">
          <a:blip r:embed="rId3">
            <a:alphaModFix/>
          </a:blip>
          <a:srcRect b="0" l="0" r="0" t="0"/>
          <a:stretch/>
        </p:blipFill>
        <p:spPr>
          <a:xfrm>
            <a:off x="769619" y="1442719"/>
            <a:ext cx="10688320" cy="2382519"/>
          </a:xfrm>
          <a:prstGeom prst="rect">
            <a:avLst/>
          </a:prstGeom>
          <a:noFill/>
          <a:ln>
            <a:noFill/>
          </a:ln>
        </p:spPr>
      </p:pic>
      <p:sp>
        <p:nvSpPr>
          <p:cNvPr id="264" name="Google Shape;264;p2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6"/>
          <p:cNvSpPr txBox="1"/>
          <p:nvPr/>
        </p:nvSpPr>
        <p:spPr>
          <a:xfrm>
            <a:off x="848994" y="2085975"/>
            <a:ext cx="5510530" cy="188023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Success rate started increasing in 2013 and</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0"/>
              </a:spcBef>
              <a:spcAft>
                <a:spcPts val="0"/>
              </a:spcAft>
              <a:buNone/>
            </a:pPr>
            <a:r>
              <a:rPr b="0" i="0" lang="en-US" sz="2200" u="none" cap="none" strike="noStrike">
                <a:solidFill>
                  <a:srgbClr val="292929"/>
                </a:solidFill>
                <a:latin typeface="Helvetica Neue"/>
                <a:ea typeface="Helvetica Neue"/>
                <a:cs typeface="Helvetica Neue"/>
                <a:sym typeface="Helvetica Neue"/>
              </a:rPr>
              <a:t>kept until 2020;</a:t>
            </a:r>
            <a:endParaRPr b="0" i="0" sz="2200" u="none" cap="none" strike="noStrike">
              <a:latin typeface="Helvetica Neue"/>
              <a:ea typeface="Helvetica Neue"/>
              <a:cs typeface="Helvetica Neue"/>
              <a:sym typeface="Helvetica Neue"/>
            </a:endParaRPr>
          </a:p>
          <a:p>
            <a:pPr indent="-228600" lvl="0" marL="241300" marR="44958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It seems that the first three years were a  period of adjusts and improvement of  technology.</a:t>
            </a:r>
            <a:endParaRPr b="0" i="0" sz="2200" u="none" cap="none" strike="noStrike">
              <a:latin typeface="Helvetica Neue"/>
              <a:ea typeface="Helvetica Neue"/>
              <a:cs typeface="Helvetica Neue"/>
              <a:sym typeface="Helvetica Neue"/>
            </a:endParaRPr>
          </a:p>
        </p:txBody>
      </p:sp>
      <p:sp>
        <p:nvSpPr>
          <p:cNvPr id="270" name="Google Shape;270;p26"/>
          <p:cNvSpPr txBox="1"/>
          <p:nvPr>
            <p:ph type="title"/>
          </p:nvPr>
        </p:nvSpPr>
        <p:spPr>
          <a:xfrm>
            <a:off x="849002" y="418525"/>
            <a:ext cx="78732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Launch Success Yearly Trend</a:t>
            </a:r>
            <a:endParaRPr/>
          </a:p>
        </p:txBody>
      </p:sp>
      <p:pic>
        <p:nvPicPr>
          <p:cNvPr id="271" name="Google Shape;271;p26"/>
          <p:cNvPicPr preferRelativeResize="0"/>
          <p:nvPr/>
        </p:nvPicPr>
        <p:blipFill rotWithShape="1">
          <a:blip r:embed="rId3">
            <a:alphaModFix/>
          </a:blip>
          <a:srcRect b="0" l="0" r="0" t="0"/>
          <a:stretch/>
        </p:blipFill>
        <p:spPr>
          <a:xfrm>
            <a:off x="7741919" y="2070100"/>
            <a:ext cx="3543300" cy="2494280"/>
          </a:xfrm>
          <a:prstGeom prst="rect">
            <a:avLst/>
          </a:prstGeom>
          <a:noFill/>
          <a:ln>
            <a:noFill/>
          </a:ln>
        </p:spPr>
      </p:pic>
      <p:sp>
        <p:nvSpPr>
          <p:cNvPr id="272" name="Google Shape;272;p26"/>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7"/>
          <p:cNvSpPr txBox="1"/>
          <p:nvPr/>
        </p:nvSpPr>
        <p:spPr>
          <a:xfrm>
            <a:off x="848994" y="1841880"/>
            <a:ext cx="5706110"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According to data, there are four launch sites:</a:t>
            </a:r>
            <a:endParaRPr b="0" i="0" sz="2200" u="none" cap="none" strike="noStrike">
              <a:latin typeface="Helvetica Neue"/>
              <a:ea typeface="Helvetica Neue"/>
              <a:cs typeface="Helvetica Neue"/>
              <a:sym typeface="Helvetica Neue"/>
            </a:endParaRPr>
          </a:p>
        </p:txBody>
      </p:sp>
      <p:sp>
        <p:nvSpPr>
          <p:cNvPr id="278" name="Google Shape;278;p27"/>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279" name="Google Shape;279;p27"/>
          <p:cNvSpPr txBox="1"/>
          <p:nvPr/>
        </p:nvSpPr>
        <p:spPr>
          <a:xfrm>
            <a:off x="848994" y="4920932"/>
            <a:ext cx="9072880" cy="69659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They are obtained by selecting unique occurrences of “launch_site” values</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b="0" i="0" lang="en-US" sz="2200" u="none" cap="none" strike="noStrike">
                <a:solidFill>
                  <a:srgbClr val="292929"/>
                </a:solidFill>
                <a:latin typeface="Helvetica Neue"/>
                <a:ea typeface="Helvetica Neue"/>
                <a:cs typeface="Helvetica Neue"/>
                <a:sym typeface="Helvetica Neue"/>
              </a:rPr>
              <a:t>from the dataset.</a:t>
            </a:r>
            <a:endParaRPr b="0" i="0" sz="2200" u="none" cap="none" strike="noStrike">
              <a:latin typeface="Helvetica Neue"/>
              <a:ea typeface="Helvetica Neue"/>
              <a:cs typeface="Helvetica Neue"/>
              <a:sym typeface="Helvetica Neue"/>
            </a:endParaRPr>
          </a:p>
        </p:txBody>
      </p:sp>
      <p:sp>
        <p:nvSpPr>
          <p:cNvPr id="280" name="Google Shape;280;p27"/>
          <p:cNvSpPr txBox="1"/>
          <p:nvPr>
            <p:ph type="title"/>
          </p:nvPr>
        </p:nvSpPr>
        <p:spPr>
          <a:xfrm>
            <a:off x="849002" y="418525"/>
            <a:ext cx="5969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All Launch Site Names</a:t>
            </a:r>
            <a:endParaRPr/>
          </a:p>
        </p:txBody>
      </p:sp>
      <p:graphicFrame>
        <p:nvGraphicFramePr>
          <p:cNvPr id="281" name="Google Shape;281;p27"/>
          <p:cNvGraphicFramePr/>
          <p:nvPr/>
        </p:nvGraphicFramePr>
        <p:xfrm>
          <a:off x="1530603" y="2623185"/>
          <a:ext cx="3000000" cy="3000000"/>
        </p:xfrm>
        <a:graphic>
          <a:graphicData uri="http://schemas.openxmlformats.org/drawingml/2006/table">
            <a:tbl>
              <a:tblPr bandRow="1" firstRow="1">
                <a:noFill/>
                <a:tableStyleId>{DC31BAE6-9D1E-4E69-B910-1E691E4ECB17}</a:tableStyleId>
              </a:tblPr>
              <a:tblGrid>
                <a:gridCol w="1894200"/>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Launch Site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CCAFS LC-40</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CCAFS SLC-40</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KSC LC-39A</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VAFB SLC-4E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8"/>
          <p:cNvSpPr txBox="1"/>
          <p:nvPr/>
        </p:nvSpPr>
        <p:spPr>
          <a:xfrm>
            <a:off x="848994" y="1841880"/>
            <a:ext cx="5846445"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5 records where launch sites begin with `CCA`:</a:t>
            </a:r>
            <a:endParaRPr b="0" i="0" sz="2200" u="none" cap="none" strike="noStrike">
              <a:latin typeface="Helvetica Neue"/>
              <a:ea typeface="Helvetica Neue"/>
              <a:cs typeface="Helvetica Neue"/>
              <a:sym typeface="Helvetica Neue"/>
            </a:endParaRPr>
          </a:p>
        </p:txBody>
      </p:sp>
      <p:sp>
        <p:nvSpPr>
          <p:cNvPr id="287" name="Google Shape;287;p28"/>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288" name="Google Shape;288;p28"/>
          <p:cNvSpPr txBox="1"/>
          <p:nvPr/>
        </p:nvSpPr>
        <p:spPr>
          <a:xfrm>
            <a:off x="848994" y="5434647"/>
            <a:ext cx="7169784"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Here we can see five samples of Cape Canaveral launches.</a:t>
            </a:r>
            <a:endParaRPr b="0" i="0" sz="2200" u="none" cap="none" strike="noStrike">
              <a:latin typeface="Helvetica Neue"/>
              <a:ea typeface="Helvetica Neue"/>
              <a:cs typeface="Helvetica Neue"/>
              <a:sym typeface="Helvetica Neue"/>
            </a:endParaRPr>
          </a:p>
        </p:txBody>
      </p:sp>
      <p:sp>
        <p:nvSpPr>
          <p:cNvPr id="289" name="Google Shape;289;p28"/>
          <p:cNvSpPr txBox="1"/>
          <p:nvPr>
            <p:ph type="title"/>
          </p:nvPr>
        </p:nvSpPr>
        <p:spPr>
          <a:xfrm>
            <a:off x="849001" y="418525"/>
            <a:ext cx="81381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Launch Site Names Begin with 'CCA'</a:t>
            </a:r>
            <a:endParaRPr/>
          </a:p>
        </p:txBody>
      </p:sp>
      <p:graphicFrame>
        <p:nvGraphicFramePr>
          <p:cNvPr id="290" name="Google Shape;290;p28"/>
          <p:cNvGraphicFramePr/>
          <p:nvPr/>
        </p:nvGraphicFramePr>
        <p:xfrm>
          <a:off x="763663" y="2284095"/>
          <a:ext cx="3000000" cy="3000000"/>
        </p:xfrm>
        <a:graphic>
          <a:graphicData uri="http://schemas.openxmlformats.org/drawingml/2006/table">
            <a:tbl>
              <a:tblPr bandRow="1" firstRow="1">
                <a:noFill/>
                <a:tableStyleId>{DC31BAE6-9D1E-4E69-B910-1E691E4ECB17}</a:tableStyleId>
              </a:tblPr>
              <a:tblGrid>
                <a:gridCol w="1063000"/>
                <a:gridCol w="1063000"/>
                <a:gridCol w="1063000"/>
                <a:gridCol w="1063000"/>
                <a:gridCol w="1388750"/>
                <a:gridCol w="904875"/>
                <a:gridCol w="894725"/>
                <a:gridCol w="1062350"/>
                <a:gridCol w="902325"/>
                <a:gridCol w="1222375"/>
              </a:tblGrid>
              <a:tr h="518150">
                <a:tc>
                  <a:txBody>
                    <a:bodyPr/>
                    <a:lstStyle/>
                    <a:p>
                      <a:pPr indent="0" lvl="0" marL="91440"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Date</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1440"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Time UTC</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391795"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Booster  Version</a:t>
                      </a:r>
                      <a:endParaRPr sz="1400" u="none" cap="none" strike="noStrike">
                        <a:latin typeface="Calibri"/>
                        <a:ea typeface="Calibri"/>
                        <a:cs typeface="Calibri"/>
                        <a:sym typeface="Calibri"/>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Launch Site</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Payload</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710" marR="207009"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Payload  Mass kg</a:t>
                      </a:r>
                      <a:endParaRPr sz="1400" u="none" cap="none" strike="noStrike">
                        <a:latin typeface="Calibri"/>
                        <a:ea typeface="Calibri"/>
                        <a:cs typeface="Calibri"/>
                        <a:sym typeface="Calibri"/>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710"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Orbit</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710" marR="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Customer</a:t>
                      </a:r>
                      <a:endParaRPr sz="1400" u="none" cap="none" strike="noStrike">
                        <a:latin typeface="Calibri"/>
                        <a:ea typeface="Calibri"/>
                        <a:cs typeface="Calibri"/>
                        <a:sym typeface="Calibri"/>
                      </a:endParaRPr>
                    </a:p>
                  </a:txBody>
                  <a:tcPr marT="14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3345" marR="123189"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Mission  Outcome</a:t>
                      </a:r>
                      <a:endParaRPr sz="1400" u="none" cap="none" strike="noStrike">
                        <a:latin typeface="Calibri"/>
                        <a:ea typeface="Calibri"/>
                        <a:cs typeface="Calibri"/>
                        <a:sym typeface="Calibri"/>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3345" marR="443230" rtl="0" algn="l">
                        <a:lnSpc>
                          <a:spcPct val="100000"/>
                        </a:lnSpc>
                        <a:spcBef>
                          <a:spcPts val="0"/>
                        </a:spcBef>
                        <a:spcAft>
                          <a:spcPts val="0"/>
                        </a:spcAft>
                        <a:buNone/>
                      </a:pPr>
                      <a:r>
                        <a:rPr b="1" lang="en-US" sz="1400" u="none" cap="none" strike="noStrike">
                          <a:solidFill>
                            <a:srgbClr val="FFFFFF"/>
                          </a:solidFill>
                          <a:latin typeface="Calibri"/>
                          <a:ea typeface="Calibri"/>
                          <a:cs typeface="Calibri"/>
                          <a:sym typeface="Calibri"/>
                        </a:rPr>
                        <a:t>Landing  Outcome</a:t>
                      </a:r>
                      <a:endParaRPr sz="1400" u="none" cap="none" strike="noStrike">
                        <a:latin typeface="Calibri"/>
                        <a:ea typeface="Calibri"/>
                        <a:cs typeface="Calibri"/>
                        <a:sym typeface="Calibri"/>
                      </a:endParaRPr>
                    </a:p>
                  </a:txBody>
                  <a:tcPr marT="362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457200">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2010-06-04</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18:45:00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1905" rtl="0" algn="ctr">
                        <a:lnSpc>
                          <a:spcPct val="100000"/>
                        </a:lnSpc>
                        <a:spcBef>
                          <a:spcPts val="0"/>
                        </a:spcBef>
                        <a:spcAft>
                          <a:spcPts val="0"/>
                        </a:spcAft>
                        <a:buNone/>
                      </a:pPr>
                      <a:r>
                        <a:rPr lang="en-US" sz="1200" u="none" cap="none" strike="noStrike">
                          <a:latin typeface="Calibri"/>
                          <a:ea typeface="Calibri"/>
                          <a:cs typeface="Calibri"/>
                          <a:sym typeface="Calibri"/>
                        </a:rPr>
                        <a:t>F9 v1.0 B0003</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155575" rtl="0" algn="l">
                        <a:lnSpc>
                          <a:spcPct val="100000"/>
                        </a:lnSpc>
                        <a:spcBef>
                          <a:spcPts val="0"/>
                        </a:spcBef>
                        <a:spcAft>
                          <a:spcPts val="0"/>
                        </a:spcAft>
                        <a:buNone/>
                      </a:pPr>
                      <a:r>
                        <a:rPr lang="en-US" sz="1200" u="none" cap="none" strike="noStrike">
                          <a:latin typeface="Calibri"/>
                          <a:ea typeface="Calibri"/>
                          <a:cs typeface="Calibri"/>
                          <a:sym typeface="Calibri"/>
                        </a:rPr>
                        <a:t>Dragon Spacecraft  Qualification Unit</a:t>
                      </a:r>
                      <a:endParaRPr sz="12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LEO</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SpaceX</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400685" rtl="0" algn="l">
                        <a:lnSpc>
                          <a:spcPct val="100000"/>
                        </a:lnSpc>
                        <a:spcBef>
                          <a:spcPts val="0"/>
                        </a:spcBef>
                        <a:spcAft>
                          <a:spcPts val="0"/>
                        </a:spcAft>
                        <a:buNone/>
                      </a:pPr>
                      <a:r>
                        <a:rPr lang="en-US" sz="1200" u="none" cap="none" strike="noStrike">
                          <a:latin typeface="Calibri"/>
                          <a:ea typeface="Calibri"/>
                          <a:cs typeface="Calibri"/>
                          <a:sym typeface="Calibri"/>
                        </a:rPr>
                        <a:t>Failure  (parachute)</a:t>
                      </a:r>
                      <a:endParaRPr sz="12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82295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1440" marR="0" rtl="0" algn="l">
                        <a:lnSpc>
                          <a:spcPct val="100000"/>
                        </a:lnSpc>
                        <a:spcBef>
                          <a:spcPts val="1070"/>
                        </a:spcBef>
                        <a:spcAft>
                          <a:spcPts val="0"/>
                        </a:spcAft>
                        <a:buNone/>
                      </a:pPr>
                      <a:r>
                        <a:rPr lang="en-US" sz="1200" u="none" cap="none" strike="noStrike">
                          <a:latin typeface="Calibri"/>
                          <a:ea typeface="Calibri"/>
                          <a:cs typeface="Calibri"/>
                          <a:sym typeface="Calibri"/>
                        </a:rPr>
                        <a:t>2010-12-08</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1440" marR="0" rtl="0" algn="l">
                        <a:lnSpc>
                          <a:spcPct val="100000"/>
                        </a:lnSpc>
                        <a:spcBef>
                          <a:spcPts val="1070"/>
                        </a:spcBef>
                        <a:spcAft>
                          <a:spcPts val="0"/>
                        </a:spcAft>
                        <a:buNone/>
                      </a:pPr>
                      <a:r>
                        <a:rPr lang="en-US" sz="1200" u="none" cap="none" strike="noStrike">
                          <a:latin typeface="Calibri"/>
                          <a:ea typeface="Calibri"/>
                          <a:cs typeface="Calibri"/>
                          <a:sym typeface="Calibri"/>
                        </a:rPr>
                        <a:t>15:43:00</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0" marR="1905" rtl="0" algn="ctr">
                        <a:lnSpc>
                          <a:spcPct val="100000"/>
                        </a:lnSpc>
                        <a:spcBef>
                          <a:spcPts val="1070"/>
                        </a:spcBef>
                        <a:spcAft>
                          <a:spcPts val="0"/>
                        </a:spcAft>
                        <a:buNone/>
                      </a:pPr>
                      <a:r>
                        <a:rPr lang="en-US" sz="1200" u="none" cap="none" strike="noStrike">
                          <a:latin typeface="Calibri"/>
                          <a:ea typeface="Calibri"/>
                          <a:cs typeface="Calibri"/>
                          <a:sym typeface="Calibri"/>
                        </a:rPr>
                        <a:t>F9 v1.0 B0004</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2075" marR="0" rtl="0" algn="l">
                        <a:lnSpc>
                          <a:spcPct val="100000"/>
                        </a:lnSpc>
                        <a:spcBef>
                          <a:spcPts val="107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95250" rtl="0" algn="l">
                        <a:lnSpc>
                          <a:spcPct val="100000"/>
                        </a:lnSpc>
                        <a:spcBef>
                          <a:spcPts val="0"/>
                        </a:spcBef>
                        <a:spcAft>
                          <a:spcPts val="0"/>
                        </a:spcAft>
                        <a:buNone/>
                      </a:pPr>
                      <a:r>
                        <a:rPr lang="en-US" sz="1200" u="none" cap="none" strike="noStrike">
                          <a:latin typeface="Calibri"/>
                          <a:ea typeface="Calibri"/>
                          <a:cs typeface="Calibri"/>
                          <a:sym typeface="Calibri"/>
                        </a:rPr>
                        <a:t>Dragon demo flight  C1, two CubeSats,  barrel of Brouere  cheese</a:t>
                      </a:r>
                      <a:endParaRPr sz="12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2710" marR="0" rtl="0" algn="l">
                        <a:lnSpc>
                          <a:spcPct val="100000"/>
                        </a:lnSpc>
                        <a:spcBef>
                          <a:spcPts val="1070"/>
                        </a:spcBef>
                        <a:spcAft>
                          <a:spcPts val="0"/>
                        </a:spcAft>
                        <a:buNone/>
                      </a:pPr>
                      <a:r>
                        <a:rPr lang="en-US" sz="1200" u="none" cap="none" strike="noStrike">
                          <a:latin typeface="Calibri"/>
                          <a:ea typeface="Calibri"/>
                          <a:cs typeface="Calibri"/>
                          <a:sym typeface="Calibri"/>
                        </a:rPr>
                        <a:t>0</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2710" marR="0" rtl="0" algn="l">
                        <a:lnSpc>
                          <a:spcPct val="100000"/>
                        </a:lnSpc>
                        <a:spcBef>
                          <a:spcPts val="1070"/>
                        </a:spcBef>
                        <a:spcAft>
                          <a:spcPts val="0"/>
                        </a:spcAft>
                        <a:buNone/>
                      </a:pPr>
                      <a:r>
                        <a:rPr lang="en-US" sz="1200" u="none" cap="none" strike="noStrike">
                          <a:latin typeface="Calibri"/>
                          <a:ea typeface="Calibri"/>
                          <a:cs typeface="Calibri"/>
                          <a:sym typeface="Calibri"/>
                        </a:rPr>
                        <a:t>LEO (ISS)</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NASA (COTS)</a:t>
                      </a:r>
                      <a:endParaRPr sz="1200" u="none" cap="none" strike="noStrike">
                        <a:latin typeface="Calibri"/>
                        <a:ea typeface="Calibri"/>
                        <a:cs typeface="Calibri"/>
                        <a:sym typeface="Calibri"/>
                      </a:endParaRPr>
                    </a:p>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NRO</a:t>
                      </a:r>
                      <a:endParaRPr sz="12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93345" marR="0" rtl="0" algn="l">
                        <a:lnSpc>
                          <a:spcPct val="100000"/>
                        </a:lnSpc>
                        <a:spcBef>
                          <a:spcPts val="107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Failure</a:t>
                      </a:r>
                      <a:endParaRPr sz="1200" u="none" cap="none" strike="noStrike">
                        <a:latin typeface="Calibri"/>
                        <a:ea typeface="Calibri"/>
                        <a:cs typeface="Calibri"/>
                        <a:sym typeface="Calibri"/>
                      </a:endParaRPr>
                    </a:p>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(parachute)</a:t>
                      </a:r>
                      <a:endParaRPr sz="1200" u="none" cap="none" strike="noStrike">
                        <a:latin typeface="Calibri"/>
                        <a:ea typeface="Calibri"/>
                        <a:cs typeface="Calibri"/>
                        <a:sym typeface="Calibri"/>
                      </a:endParaRPr>
                    </a:p>
                  </a:txBody>
                  <a:tcPr marT="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457200">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2012-05-22</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07:44:00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1905" rtl="0" algn="ctr">
                        <a:lnSpc>
                          <a:spcPct val="100000"/>
                        </a:lnSpc>
                        <a:spcBef>
                          <a:spcPts val="0"/>
                        </a:spcBef>
                        <a:spcAft>
                          <a:spcPts val="0"/>
                        </a:spcAft>
                        <a:buNone/>
                      </a:pPr>
                      <a:r>
                        <a:rPr lang="en-US" sz="1200" u="none" cap="none" strike="noStrike">
                          <a:latin typeface="Calibri"/>
                          <a:ea typeface="Calibri"/>
                          <a:cs typeface="Calibri"/>
                          <a:sym typeface="Calibri"/>
                        </a:rPr>
                        <a:t>F9 v1.0 B0005</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200" u="none" cap="none" strike="noStrike">
                          <a:latin typeface="Calibri"/>
                          <a:ea typeface="Calibri"/>
                          <a:cs typeface="Calibri"/>
                          <a:sym typeface="Calibri"/>
                        </a:rPr>
                        <a:t>Dragon demo flight</a:t>
                      </a:r>
                      <a:endParaRPr sz="1200" u="none" cap="none" strike="noStrike">
                        <a:latin typeface="Calibri"/>
                        <a:ea typeface="Calibri"/>
                        <a:cs typeface="Calibri"/>
                        <a:sym typeface="Calibri"/>
                      </a:endParaRPr>
                    </a:p>
                    <a:p>
                      <a:pPr indent="0" lvl="0" marL="92075" marR="0" rtl="0" algn="l">
                        <a:lnSpc>
                          <a:spcPct val="100000"/>
                        </a:lnSpc>
                        <a:spcBef>
                          <a:spcPts val="0"/>
                        </a:spcBef>
                        <a:spcAft>
                          <a:spcPts val="0"/>
                        </a:spcAft>
                        <a:buNone/>
                      </a:pPr>
                      <a:r>
                        <a:rPr lang="en-US" sz="1200" u="none" cap="none" strike="noStrike">
                          <a:latin typeface="Calibri"/>
                          <a:ea typeface="Calibri"/>
                          <a:cs typeface="Calibri"/>
                          <a:sym typeface="Calibri"/>
                        </a:rPr>
                        <a:t>C2</a:t>
                      </a:r>
                      <a:endParaRPr sz="1200" u="none" cap="none" strike="noStrike">
                        <a:latin typeface="Calibri"/>
                        <a:ea typeface="Calibri"/>
                        <a:cs typeface="Calibri"/>
                        <a:sym typeface="Calibri"/>
                      </a:endParaRPr>
                    </a:p>
                  </a:txBody>
                  <a:tcPr marT="36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525</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LEO (ISS)</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NASA (COTS)</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No attempt</a:t>
                      </a:r>
                      <a:endParaRPr sz="1200" u="none" cap="none" strike="noStrike">
                        <a:latin typeface="Calibri"/>
                        <a:ea typeface="Calibri"/>
                        <a:cs typeface="Calibri"/>
                        <a:sym typeface="Calibri"/>
                      </a:endParaRPr>
                    </a:p>
                  </a:txBody>
                  <a:tcPr marT="1282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2012-10-08</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00:35:00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1905" rtl="0" algn="ctr">
                        <a:lnSpc>
                          <a:spcPct val="100000"/>
                        </a:lnSpc>
                        <a:spcBef>
                          <a:spcPts val="0"/>
                        </a:spcBef>
                        <a:spcAft>
                          <a:spcPts val="0"/>
                        </a:spcAft>
                        <a:buNone/>
                      </a:pPr>
                      <a:r>
                        <a:rPr lang="en-US" sz="1200" u="none" cap="none" strike="noStrike">
                          <a:latin typeface="Calibri"/>
                          <a:ea typeface="Calibri"/>
                          <a:cs typeface="Calibri"/>
                          <a:sym typeface="Calibri"/>
                        </a:rPr>
                        <a:t>F9 v1.0 B0006</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200" u="none" cap="none" strike="noStrike">
                          <a:latin typeface="Calibri"/>
                          <a:ea typeface="Calibri"/>
                          <a:cs typeface="Calibri"/>
                          <a:sym typeface="Calibri"/>
                        </a:rPr>
                        <a:t>SpaceX CRS-1</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500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LEO (ISS)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NASA (CRS)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No attempt</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2013-03-01</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1440" marR="0" rtl="0" algn="l">
                        <a:lnSpc>
                          <a:spcPct val="100000"/>
                        </a:lnSpc>
                        <a:spcBef>
                          <a:spcPts val="0"/>
                        </a:spcBef>
                        <a:spcAft>
                          <a:spcPts val="0"/>
                        </a:spcAft>
                        <a:buNone/>
                      </a:pPr>
                      <a:r>
                        <a:rPr lang="en-US" sz="1200" u="none" cap="none" strike="noStrike">
                          <a:latin typeface="Calibri"/>
                          <a:ea typeface="Calibri"/>
                          <a:cs typeface="Calibri"/>
                          <a:sym typeface="Calibri"/>
                        </a:rPr>
                        <a:t>15:10:00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1905" rtl="0" algn="ctr">
                        <a:lnSpc>
                          <a:spcPct val="100000"/>
                        </a:lnSpc>
                        <a:spcBef>
                          <a:spcPts val="0"/>
                        </a:spcBef>
                        <a:spcAft>
                          <a:spcPts val="0"/>
                        </a:spcAft>
                        <a:buNone/>
                      </a:pPr>
                      <a:r>
                        <a:rPr lang="en-US" sz="1200" u="none" cap="none" strike="noStrike">
                          <a:latin typeface="Calibri"/>
                          <a:ea typeface="Calibri"/>
                          <a:cs typeface="Calibri"/>
                          <a:sym typeface="Calibri"/>
                        </a:rPr>
                        <a:t>F9 v1.0 B0007</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b="1" lang="en-US" sz="1200" u="none" cap="none" strike="noStrike">
                          <a:latin typeface="Calibri"/>
                          <a:ea typeface="Calibri"/>
                          <a:cs typeface="Calibri"/>
                          <a:sym typeface="Calibri"/>
                        </a:rPr>
                        <a:t>CCA</a:t>
                      </a:r>
                      <a:r>
                        <a:rPr lang="en-US" sz="1200" u="none" cap="none" strike="noStrike">
                          <a:latin typeface="Calibri"/>
                          <a:ea typeface="Calibri"/>
                          <a:cs typeface="Calibri"/>
                          <a:sym typeface="Calibri"/>
                        </a:rPr>
                        <a:t>FS LC-40</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200" u="none" cap="none" strike="noStrike">
                          <a:latin typeface="Calibri"/>
                          <a:ea typeface="Calibri"/>
                          <a:cs typeface="Calibri"/>
                          <a:sym typeface="Calibri"/>
                        </a:rPr>
                        <a:t>SpaceX CRS-2</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677</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LEO (ISS)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710" marR="0" rtl="0" algn="l">
                        <a:lnSpc>
                          <a:spcPct val="100000"/>
                        </a:lnSpc>
                        <a:spcBef>
                          <a:spcPts val="0"/>
                        </a:spcBef>
                        <a:spcAft>
                          <a:spcPts val="0"/>
                        </a:spcAft>
                        <a:buNone/>
                      </a:pPr>
                      <a:r>
                        <a:rPr lang="en-US" sz="1200" u="none" cap="none" strike="noStrike">
                          <a:latin typeface="Calibri"/>
                          <a:ea typeface="Calibri"/>
                          <a:cs typeface="Calibri"/>
                          <a:sym typeface="Calibri"/>
                        </a:rPr>
                        <a:t>NASA (CRS)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Success</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3345" marR="0" rtl="0" algn="l">
                        <a:lnSpc>
                          <a:spcPct val="100000"/>
                        </a:lnSpc>
                        <a:spcBef>
                          <a:spcPts val="0"/>
                        </a:spcBef>
                        <a:spcAft>
                          <a:spcPts val="0"/>
                        </a:spcAft>
                        <a:buNone/>
                      </a:pPr>
                      <a:r>
                        <a:rPr lang="en-US" sz="1200" u="none" cap="none" strike="noStrike">
                          <a:latin typeface="Calibri"/>
                          <a:ea typeface="Calibri"/>
                          <a:cs typeface="Calibri"/>
                          <a:sym typeface="Calibri"/>
                        </a:rPr>
                        <a:t>No attemp</a:t>
                      </a:r>
                      <a:endParaRPr sz="1200" u="none" cap="none" strike="noStrike">
                        <a:latin typeface="Calibri"/>
                        <a:ea typeface="Calibri"/>
                        <a:cs typeface="Calibri"/>
                        <a:sym typeface="Calibri"/>
                      </a:endParaRPr>
                    </a:p>
                  </a:txBody>
                  <a:tcPr marT="857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9"/>
          <p:cNvSpPr txBox="1"/>
          <p:nvPr/>
        </p:nvSpPr>
        <p:spPr>
          <a:xfrm>
            <a:off x="848994" y="1841880"/>
            <a:ext cx="5712460"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Total payload carried by boosters from NASA:</a:t>
            </a:r>
            <a:endParaRPr b="0" i="0" sz="2200" u="none" cap="none" strike="noStrike">
              <a:latin typeface="Helvetica Neue"/>
              <a:ea typeface="Helvetica Neue"/>
              <a:cs typeface="Helvetica Neue"/>
              <a:sym typeface="Helvetica Neue"/>
            </a:endParaRPr>
          </a:p>
        </p:txBody>
      </p:sp>
      <p:sp>
        <p:nvSpPr>
          <p:cNvPr id="296" name="Google Shape;296;p29"/>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297" name="Google Shape;297;p29"/>
          <p:cNvSpPr txBox="1"/>
          <p:nvPr/>
        </p:nvSpPr>
        <p:spPr>
          <a:xfrm>
            <a:off x="848994" y="4408170"/>
            <a:ext cx="8649970" cy="69596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Total payload calculated above, by summing all payloads whose codes</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0"/>
              </a:spcBef>
              <a:spcAft>
                <a:spcPts val="0"/>
              </a:spcAft>
              <a:buNone/>
            </a:pPr>
            <a:r>
              <a:rPr b="0" i="0" lang="en-US" sz="2200" u="none" cap="none" strike="noStrike">
                <a:solidFill>
                  <a:srgbClr val="292929"/>
                </a:solidFill>
                <a:latin typeface="Helvetica Neue"/>
                <a:ea typeface="Helvetica Neue"/>
                <a:cs typeface="Helvetica Neue"/>
                <a:sym typeface="Helvetica Neue"/>
              </a:rPr>
              <a:t>contain ‘CRS’, which corresponds to NASA.</a:t>
            </a:r>
            <a:endParaRPr b="0" i="0" sz="2200" u="none" cap="none" strike="noStrike">
              <a:latin typeface="Helvetica Neue"/>
              <a:ea typeface="Helvetica Neue"/>
              <a:cs typeface="Helvetica Neue"/>
              <a:sym typeface="Helvetica Neue"/>
            </a:endParaRPr>
          </a:p>
        </p:txBody>
      </p:sp>
      <p:sp>
        <p:nvSpPr>
          <p:cNvPr id="298" name="Google Shape;298;p29"/>
          <p:cNvSpPr txBox="1"/>
          <p:nvPr>
            <p:ph type="title"/>
          </p:nvPr>
        </p:nvSpPr>
        <p:spPr>
          <a:xfrm>
            <a:off x="849003" y="418525"/>
            <a:ext cx="60678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Total Payload Mass</a:t>
            </a:r>
            <a:endParaRPr/>
          </a:p>
        </p:txBody>
      </p:sp>
      <p:graphicFrame>
        <p:nvGraphicFramePr>
          <p:cNvPr id="299" name="Google Shape;299;p29"/>
          <p:cNvGraphicFramePr/>
          <p:nvPr/>
        </p:nvGraphicFramePr>
        <p:xfrm>
          <a:off x="1670050" y="2808604"/>
          <a:ext cx="3000000" cy="3000000"/>
        </p:xfrm>
        <a:graphic>
          <a:graphicData uri="http://schemas.openxmlformats.org/drawingml/2006/table">
            <a:tbl>
              <a:tblPr bandRow="1" firstRow="1">
                <a:noFill/>
                <a:tableStyleId>{DC31BAE6-9D1E-4E69-B910-1E691E4ECB17}</a:tableStyleId>
              </a:tblPr>
              <a:tblGrid>
                <a:gridCol w="1881500"/>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Total Payload (kg)</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111.268</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3"/>
          <p:cNvSpPr txBox="1"/>
          <p:nvPr/>
        </p:nvSpPr>
        <p:spPr>
          <a:xfrm>
            <a:off x="1037900" y="1373550"/>
            <a:ext cx="9676800" cy="4277100"/>
          </a:xfrm>
          <a:prstGeom prst="rect">
            <a:avLst/>
          </a:prstGeom>
          <a:noFill/>
          <a:ln>
            <a:noFill/>
          </a:ln>
        </p:spPr>
        <p:txBody>
          <a:bodyPr anchorCtr="0" anchor="t" bIns="0" lIns="0" spcFirstLastPara="1" rIns="0" wrap="square" tIns="202550">
            <a:spAutoFit/>
          </a:bodyPr>
          <a:lstStyle/>
          <a:p>
            <a:pPr indent="-228600" lvl="0" marL="240665"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following methodologies were used to analyze data:</a:t>
            </a:r>
            <a:endParaRPr b="0" i="0" sz="2200" u="none" cap="none" strike="noStrike">
              <a:latin typeface="Helvetica Neue"/>
              <a:ea typeface="Helvetica Neue"/>
              <a:cs typeface="Helvetica Neue"/>
              <a:sym typeface="Helvetica Neue"/>
            </a:endParaRPr>
          </a:p>
          <a:p>
            <a:pPr indent="-229869" lvl="1" marL="698500" marR="0" rtl="0" algn="l">
              <a:lnSpc>
                <a:spcPct val="100000"/>
              </a:lnSpc>
              <a:spcBef>
                <a:spcPts val="122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Data Collection using web scraping and SpaceX API;</a:t>
            </a:r>
            <a:endParaRPr b="0" i="0" sz="1800" u="none" cap="none" strike="noStrike">
              <a:latin typeface="Helvetica Neue"/>
              <a:ea typeface="Helvetica Neue"/>
              <a:cs typeface="Helvetica Neue"/>
              <a:sym typeface="Helvetica Neue"/>
            </a:endParaRPr>
          </a:p>
          <a:p>
            <a:pPr indent="-229869" lvl="1" marL="698500" marR="0" rtl="0" algn="l">
              <a:lnSpc>
                <a:spcPct val="113888"/>
              </a:lnSpc>
              <a:spcBef>
                <a:spcPts val="118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Exploratory Data Analysis (EDA), including data wrangling, data visualization and interactive</a:t>
            </a:r>
            <a:r>
              <a:rPr lang="en-US" sz="1800">
                <a:latin typeface="Helvetica Neue"/>
                <a:ea typeface="Helvetica Neue"/>
                <a:cs typeface="Helvetica Neue"/>
                <a:sym typeface="Helvetica Neue"/>
              </a:rPr>
              <a:t> </a:t>
            </a:r>
            <a:r>
              <a:rPr b="0" i="0" lang="en-US" sz="1800" u="none" cap="none" strike="noStrike">
                <a:solidFill>
                  <a:srgbClr val="292929"/>
                </a:solidFill>
                <a:latin typeface="Helvetica Neue"/>
                <a:ea typeface="Helvetica Neue"/>
                <a:cs typeface="Helvetica Neue"/>
                <a:sym typeface="Helvetica Neue"/>
              </a:rPr>
              <a:t>visual analytics;</a:t>
            </a:r>
            <a:endParaRPr b="0" i="0" sz="1800" u="none" cap="none" strike="noStrike">
              <a:latin typeface="Helvetica Neue"/>
              <a:ea typeface="Helvetica Neue"/>
              <a:cs typeface="Helvetica Neue"/>
              <a:sym typeface="Helvetica Neue"/>
            </a:endParaRPr>
          </a:p>
          <a:p>
            <a:pPr indent="-229869" lvl="1" marL="698500" marR="0" rtl="0" algn="l">
              <a:lnSpc>
                <a:spcPct val="100000"/>
              </a:lnSpc>
              <a:spcBef>
                <a:spcPts val="118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Machine Learning </a:t>
            </a:r>
            <a:r>
              <a:rPr lang="en-US" sz="1800">
                <a:solidFill>
                  <a:srgbClr val="292929"/>
                </a:solidFill>
                <a:latin typeface="Helvetica Neue"/>
                <a:ea typeface="Helvetica Neue"/>
                <a:cs typeface="Helvetica Neue"/>
                <a:sym typeface="Helvetica Neue"/>
              </a:rPr>
              <a:t>Algorithms</a:t>
            </a:r>
            <a:r>
              <a:rPr b="0" i="0" lang="en-US" sz="1800" u="none" cap="none" strike="noStrike">
                <a:solidFill>
                  <a:srgbClr val="292929"/>
                </a:solidFill>
                <a:latin typeface="Helvetica Neue"/>
                <a:ea typeface="Helvetica Neue"/>
                <a:cs typeface="Helvetica Neue"/>
                <a:sym typeface="Helvetica Neue"/>
              </a:rPr>
              <a:t>.</a:t>
            </a:r>
            <a:endParaRPr b="0" i="0" sz="1800" u="none" cap="none" strike="noStrike">
              <a:latin typeface="Helvetica Neue"/>
              <a:ea typeface="Helvetica Neue"/>
              <a:cs typeface="Helvetica Neue"/>
              <a:sym typeface="Helvetica Neue"/>
            </a:endParaRPr>
          </a:p>
          <a:p>
            <a:pPr indent="-228600" lvl="0" marL="240665" marR="0" rtl="0" algn="l">
              <a:lnSpc>
                <a:spcPct val="100000"/>
              </a:lnSpc>
              <a:spcBef>
                <a:spcPts val="112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Summary of all results</a:t>
            </a:r>
            <a:endParaRPr b="0" i="0" sz="2200" u="none" cap="none" strike="noStrike">
              <a:latin typeface="Helvetica Neue"/>
              <a:ea typeface="Helvetica Neue"/>
              <a:cs typeface="Helvetica Neue"/>
              <a:sym typeface="Helvetica Neue"/>
            </a:endParaRPr>
          </a:p>
          <a:p>
            <a:pPr indent="-229869" lvl="1" marL="698500" marR="0" rtl="0" algn="l">
              <a:lnSpc>
                <a:spcPct val="100000"/>
              </a:lnSpc>
              <a:spcBef>
                <a:spcPts val="12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It was possible to collected valuable data from public sources;</a:t>
            </a:r>
            <a:endParaRPr b="0" i="0" sz="1800" u="none" cap="none" strike="noStrike">
              <a:latin typeface="Helvetica Neue"/>
              <a:ea typeface="Helvetica Neue"/>
              <a:cs typeface="Helvetica Neue"/>
              <a:sym typeface="Helvetica Neue"/>
            </a:endParaRPr>
          </a:p>
          <a:p>
            <a:pPr indent="-229869" lvl="1" marL="698500" marR="0" rtl="0" algn="l">
              <a:lnSpc>
                <a:spcPct val="100000"/>
              </a:lnSpc>
              <a:spcBef>
                <a:spcPts val="1185"/>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EDA allowed to identify which features are the best to predict success of launchings;</a:t>
            </a:r>
            <a:endParaRPr b="0" i="0" sz="1800" u="none" cap="none" strike="noStrike">
              <a:latin typeface="Helvetica Neue"/>
              <a:ea typeface="Helvetica Neue"/>
              <a:cs typeface="Helvetica Neue"/>
              <a:sym typeface="Helvetica Neue"/>
            </a:endParaRPr>
          </a:p>
          <a:p>
            <a:pPr indent="-229869" lvl="1" marL="698500" marR="0" rtl="0" algn="l">
              <a:lnSpc>
                <a:spcPct val="113888"/>
              </a:lnSpc>
              <a:spcBef>
                <a:spcPts val="12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M</a:t>
            </a:r>
            <a:r>
              <a:rPr lang="en-US" sz="1800">
                <a:solidFill>
                  <a:srgbClr val="292929"/>
                </a:solidFill>
                <a:latin typeface="Helvetica Neue"/>
                <a:ea typeface="Helvetica Neue"/>
                <a:cs typeface="Helvetica Neue"/>
                <a:sym typeface="Helvetica Neue"/>
              </a:rPr>
              <a:t>L </a:t>
            </a:r>
            <a:r>
              <a:rPr b="0" i="0" lang="en-US" sz="1800" u="none" cap="none" strike="noStrike">
                <a:solidFill>
                  <a:srgbClr val="292929"/>
                </a:solidFill>
                <a:latin typeface="Helvetica Neue"/>
                <a:ea typeface="Helvetica Neue"/>
                <a:cs typeface="Helvetica Neue"/>
                <a:sym typeface="Helvetica Neue"/>
              </a:rPr>
              <a:t>predicted which characteristics are</a:t>
            </a:r>
            <a:r>
              <a:rPr lang="en-US" sz="1800">
                <a:latin typeface="Helvetica Neue"/>
                <a:ea typeface="Helvetica Neue"/>
                <a:cs typeface="Helvetica Neue"/>
                <a:sym typeface="Helvetica Neue"/>
              </a:rPr>
              <a:t> most </a:t>
            </a:r>
            <a:r>
              <a:rPr b="0" i="0" lang="en-US" sz="1800" u="none" cap="none" strike="noStrike">
                <a:solidFill>
                  <a:srgbClr val="292929"/>
                </a:solidFill>
                <a:latin typeface="Helvetica Neue"/>
                <a:ea typeface="Helvetica Neue"/>
                <a:cs typeface="Helvetica Neue"/>
                <a:sym typeface="Helvetica Neue"/>
              </a:rPr>
              <a:t>important to drive decision making by the best way, using all collected data.</a:t>
            </a:r>
            <a:endParaRPr b="0" i="0" sz="1800" u="none" cap="none" strike="noStrike">
              <a:latin typeface="Helvetica Neue"/>
              <a:ea typeface="Helvetica Neue"/>
              <a:cs typeface="Helvetica Neue"/>
              <a:sym typeface="Helvetica Neue"/>
            </a:endParaRPr>
          </a:p>
        </p:txBody>
      </p:sp>
      <p:sp>
        <p:nvSpPr>
          <p:cNvPr id="59" name="Google Shape;59;p3"/>
          <p:cNvSpPr txBox="1"/>
          <p:nvPr/>
        </p:nvSpPr>
        <p:spPr>
          <a:xfrm>
            <a:off x="11208766" y="6104032"/>
            <a:ext cx="19939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60" name="Google Shape;60;p3"/>
          <p:cNvSpPr txBox="1"/>
          <p:nvPr>
            <p:ph type="title"/>
          </p:nvPr>
        </p:nvSpPr>
        <p:spPr>
          <a:xfrm>
            <a:off x="849004" y="418775"/>
            <a:ext cx="64014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Executive Summary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0"/>
          <p:cNvSpPr txBox="1"/>
          <p:nvPr/>
        </p:nvSpPr>
        <p:spPr>
          <a:xfrm>
            <a:off x="848994" y="1841880"/>
            <a:ext cx="7223125"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Average payload mass carried by booster version F9 v1.1:</a:t>
            </a:r>
            <a:endParaRPr b="0" i="0" sz="2200" u="none" cap="none" strike="noStrike">
              <a:latin typeface="Helvetica Neue"/>
              <a:ea typeface="Helvetica Neue"/>
              <a:cs typeface="Helvetica Neue"/>
              <a:sym typeface="Helvetica Neue"/>
            </a:endParaRPr>
          </a:p>
        </p:txBody>
      </p:sp>
      <p:sp>
        <p:nvSpPr>
          <p:cNvPr id="305" name="Google Shape;305;p30"/>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06" name="Google Shape;306;p30"/>
          <p:cNvSpPr txBox="1"/>
          <p:nvPr/>
        </p:nvSpPr>
        <p:spPr>
          <a:xfrm>
            <a:off x="848994" y="4920932"/>
            <a:ext cx="8767445" cy="69659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Filtering data by the booster version above and calculating the average</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b="0" i="0" lang="en-US" sz="2200" u="none" cap="none" strike="noStrike">
                <a:solidFill>
                  <a:srgbClr val="292929"/>
                </a:solidFill>
                <a:latin typeface="Helvetica Neue"/>
                <a:ea typeface="Helvetica Neue"/>
                <a:cs typeface="Helvetica Neue"/>
                <a:sym typeface="Helvetica Neue"/>
              </a:rPr>
              <a:t>payload mass we obtained the value of 2,928 kg.</a:t>
            </a:r>
            <a:endParaRPr b="0" i="0" sz="2200" u="none" cap="none" strike="noStrike">
              <a:latin typeface="Helvetica Neue"/>
              <a:ea typeface="Helvetica Neue"/>
              <a:cs typeface="Helvetica Neue"/>
              <a:sym typeface="Helvetica Neue"/>
            </a:endParaRPr>
          </a:p>
        </p:txBody>
      </p:sp>
      <p:sp>
        <p:nvSpPr>
          <p:cNvPr id="307" name="Google Shape;307;p30"/>
          <p:cNvSpPr txBox="1"/>
          <p:nvPr>
            <p:ph type="title"/>
          </p:nvPr>
        </p:nvSpPr>
        <p:spPr>
          <a:xfrm>
            <a:off x="849002" y="418525"/>
            <a:ext cx="86091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Average Payload Mass by F9 v1.1</a:t>
            </a:r>
            <a:endParaRPr/>
          </a:p>
        </p:txBody>
      </p:sp>
      <p:graphicFrame>
        <p:nvGraphicFramePr>
          <p:cNvPr id="308" name="Google Shape;308;p30"/>
          <p:cNvGraphicFramePr/>
          <p:nvPr/>
        </p:nvGraphicFramePr>
        <p:xfrm>
          <a:off x="1670050" y="3051810"/>
          <a:ext cx="3000000" cy="3000000"/>
        </p:xfrm>
        <a:graphic>
          <a:graphicData uri="http://schemas.openxmlformats.org/drawingml/2006/table">
            <a:tbl>
              <a:tblPr bandRow="1" firstRow="1">
                <a:noFill/>
                <a:tableStyleId>{DC31BAE6-9D1E-4E69-B910-1E691E4ECB17}</a:tableStyleId>
              </a:tblPr>
              <a:tblGrid>
                <a:gridCol w="2043425"/>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Avg Payload (kg)</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2.928</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1"/>
          <p:cNvSpPr txBox="1"/>
          <p:nvPr/>
        </p:nvSpPr>
        <p:spPr>
          <a:xfrm>
            <a:off x="848994" y="1841880"/>
            <a:ext cx="6054090"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First successful landing outcome on ground pad:</a:t>
            </a:r>
            <a:endParaRPr b="0" i="0" sz="2200" u="none" cap="none" strike="noStrike">
              <a:latin typeface="Helvetica Neue"/>
              <a:ea typeface="Helvetica Neue"/>
              <a:cs typeface="Helvetica Neue"/>
              <a:sym typeface="Helvetica Neue"/>
            </a:endParaRPr>
          </a:p>
        </p:txBody>
      </p:sp>
      <p:sp>
        <p:nvSpPr>
          <p:cNvPr id="314" name="Google Shape;314;p31"/>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15" name="Google Shape;315;p31"/>
          <p:cNvSpPr txBox="1"/>
          <p:nvPr/>
        </p:nvSpPr>
        <p:spPr>
          <a:xfrm>
            <a:off x="848994" y="4920932"/>
            <a:ext cx="9293225" cy="1031875"/>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By filtering data by successful landing outcome on ground pad and getting  the minimum value for date it’s possible to identify the first occurrence, that  happened on 12/22/2015.</a:t>
            </a:r>
            <a:endParaRPr b="0" i="0" sz="2200" u="none" cap="none" strike="noStrike">
              <a:latin typeface="Helvetica Neue"/>
              <a:ea typeface="Helvetica Neue"/>
              <a:cs typeface="Helvetica Neue"/>
              <a:sym typeface="Helvetica Neue"/>
            </a:endParaRPr>
          </a:p>
        </p:txBody>
      </p:sp>
      <p:sp>
        <p:nvSpPr>
          <p:cNvPr id="316" name="Google Shape;316;p31"/>
          <p:cNvSpPr txBox="1"/>
          <p:nvPr>
            <p:ph type="title"/>
          </p:nvPr>
        </p:nvSpPr>
        <p:spPr>
          <a:xfrm>
            <a:off x="849001" y="418525"/>
            <a:ext cx="85110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First Successful Ground Landing Date</a:t>
            </a:r>
            <a:endParaRPr/>
          </a:p>
        </p:txBody>
      </p:sp>
      <p:graphicFrame>
        <p:nvGraphicFramePr>
          <p:cNvPr id="317" name="Google Shape;317;p31"/>
          <p:cNvGraphicFramePr/>
          <p:nvPr/>
        </p:nvGraphicFramePr>
        <p:xfrm>
          <a:off x="1572513" y="3051810"/>
          <a:ext cx="3000000" cy="3000000"/>
        </p:xfrm>
        <a:graphic>
          <a:graphicData uri="http://schemas.openxmlformats.org/drawingml/2006/table">
            <a:tbl>
              <a:tblPr bandRow="1" firstRow="1">
                <a:noFill/>
                <a:tableStyleId>{DC31BAE6-9D1E-4E69-B910-1E691E4ECB17}</a:tableStyleId>
              </a:tblPr>
              <a:tblGrid>
                <a:gridCol w="1980575"/>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Min Date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2015-12-22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2"/>
          <p:cNvSpPr txBox="1"/>
          <p:nvPr/>
        </p:nvSpPr>
        <p:spPr>
          <a:xfrm>
            <a:off x="848994" y="1841880"/>
            <a:ext cx="9561830" cy="69596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Boosters which have successfully landed on drone ship and had payload mass  greater than 4000 but less than 6000</a:t>
            </a:r>
            <a:endParaRPr b="0" i="0" sz="2200" u="none" cap="none" strike="noStrike">
              <a:latin typeface="Helvetica Neue"/>
              <a:ea typeface="Helvetica Neue"/>
              <a:cs typeface="Helvetica Neue"/>
              <a:sym typeface="Helvetica Neue"/>
            </a:endParaRPr>
          </a:p>
        </p:txBody>
      </p:sp>
      <p:sp>
        <p:nvSpPr>
          <p:cNvPr id="323" name="Google Shape;323;p32"/>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24" name="Google Shape;324;p32"/>
          <p:cNvSpPr txBox="1"/>
          <p:nvPr/>
        </p:nvSpPr>
        <p:spPr>
          <a:xfrm>
            <a:off x="848994" y="5256783"/>
            <a:ext cx="9419590" cy="696595"/>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Selecting distinct booster versions according to the filters above, these 4 are  the result.</a:t>
            </a:r>
            <a:endParaRPr b="0" i="0" sz="2200" u="none" cap="none" strike="noStrike">
              <a:latin typeface="Helvetica Neue"/>
              <a:ea typeface="Helvetica Neue"/>
              <a:cs typeface="Helvetica Neue"/>
              <a:sym typeface="Helvetica Neue"/>
            </a:endParaRPr>
          </a:p>
        </p:txBody>
      </p:sp>
      <p:sp>
        <p:nvSpPr>
          <p:cNvPr id="325" name="Google Shape;325;p32"/>
          <p:cNvSpPr txBox="1"/>
          <p:nvPr>
            <p:ph type="title"/>
          </p:nvPr>
        </p:nvSpPr>
        <p:spPr>
          <a:xfrm>
            <a:off x="848994" y="542671"/>
            <a:ext cx="9603740" cy="406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500"/>
              <a:t>Successful Drone Ship Landing with Payload between 4000 and 6000</a:t>
            </a:r>
            <a:endParaRPr sz="2500"/>
          </a:p>
        </p:txBody>
      </p:sp>
      <p:graphicFrame>
        <p:nvGraphicFramePr>
          <p:cNvPr id="326" name="Google Shape;326;p32"/>
          <p:cNvGraphicFramePr/>
          <p:nvPr/>
        </p:nvGraphicFramePr>
        <p:xfrm>
          <a:off x="1317752" y="2825114"/>
          <a:ext cx="3000000" cy="3000000"/>
        </p:xfrm>
        <a:graphic>
          <a:graphicData uri="http://schemas.openxmlformats.org/drawingml/2006/table">
            <a:tbl>
              <a:tblPr bandRow="1" firstRow="1">
                <a:noFill/>
                <a:tableStyleId>{DC31BAE6-9D1E-4E69-B910-1E691E4ECB17}</a:tableStyleId>
              </a:tblPr>
              <a:tblGrid>
                <a:gridCol w="2215525"/>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Booster Version</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FT B1021.2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FT B1031.2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FT B1022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FT B1026</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3"/>
          <p:cNvSpPr txBox="1"/>
          <p:nvPr/>
        </p:nvSpPr>
        <p:spPr>
          <a:xfrm>
            <a:off x="848994" y="1841880"/>
            <a:ext cx="6406515"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Number of successful and failure mission outcomes:</a:t>
            </a:r>
            <a:endParaRPr b="0" i="0" sz="2200" u="none" cap="none" strike="noStrike">
              <a:latin typeface="Helvetica Neue"/>
              <a:ea typeface="Helvetica Neue"/>
              <a:cs typeface="Helvetica Neue"/>
              <a:sym typeface="Helvetica Neue"/>
            </a:endParaRPr>
          </a:p>
        </p:txBody>
      </p:sp>
      <p:sp>
        <p:nvSpPr>
          <p:cNvPr id="332" name="Google Shape;332;p33"/>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33" name="Google Shape;333;p33"/>
          <p:cNvSpPr txBox="1"/>
          <p:nvPr/>
        </p:nvSpPr>
        <p:spPr>
          <a:xfrm>
            <a:off x="848994" y="4408170"/>
            <a:ext cx="9153525" cy="69596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Grouping mission outcomes and counting records for each group led us to  the summary above.</a:t>
            </a:r>
            <a:endParaRPr b="0" i="0" sz="2200" u="none" cap="none" strike="noStrike">
              <a:latin typeface="Helvetica Neue"/>
              <a:ea typeface="Helvetica Neue"/>
              <a:cs typeface="Helvetica Neue"/>
              <a:sym typeface="Helvetica Neue"/>
            </a:endParaRPr>
          </a:p>
        </p:txBody>
      </p:sp>
      <p:sp>
        <p:nvSpPr>
          <p:cNvPr id="334" name="Google Shape;334;p33"/>
          <p:cNvSpPr txBox="1"/>
          <p:nvPr>
            <p:ph type="title"/>
          </p:nvPr>
        </p:nvSpPr>
        <p:spPr>
          <a:xfrm>
            <a:off x="849000" y="480375"/>
            <a:ext cx="10557900" cy="489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100"/>
              <a:t>Total Number of Successful and Failure Mission Outcomes</a:t>
            </a:r>
            <a:endParaRPr sz="3100"/>
          </a:p>
        </p:txBody>
      </p:sp>
      <p:graphicFrame>
        <p:nvGraphicFramePr>
          <p:cNvPr id="335" name="Google Shape;335;p33"/>
          <p:cNvGraphicFramePr/>
          <p:nvPr/>
        </p:nvGraphicFramePr>
        <p:xfrm>
          <a:off x="1248905" y="2511551"/>
          <a:ext cx="3000000" cy="3000000"/>
        </p:xfrm>
        <a:graphic>
          <a:graphicData uri="http://schemas.openxmlformats.org/drawingml/2006/table">
            <a:tbl>
              <a:tblPr bandRow="1" firstRow="1">
                <a:noFill/>
                <a:tableStyleId>{DC31BAE6-9D1E-4E69-B910-1E691E4ECB17}</a:tableStyleId>
              </a:tblPr>
              <a:tblGrid>
                <a:gridCol w="3621400"/>
                <a:gridCol w="1877700"/>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Mission Outcome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0" marR="0" rtl="0" algn="ctr">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Occurrences</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Success</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0" rtl="0" algn="ctr">
                        <a:lnSpc>
                          <a:spcPct val="100000"/>
                        </a:lnSpc>
                        <a:spcBef>
                          <a:spcPts val="0"/>
                        </a:spcBef>
                        <a:spcAft>
                          <a:spcPts val="0"/>
                        </a:spcAft>
                        <a:buNone/>
                      </a:pPr>
                      <a:r>
                        <a:rPr lang="en-US" sz="1800" u="none" cap="none" strike="noStrike">
                          <a:latin typeface="Calibri"/>
                          <a:ea typeface="Calibri"/>
                          <a:cs typeface="Calibri"/>
                          <a:sym typeface="Calibri"/>
                        </a:rPr>
                        <a:t>99</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Success (payload status unclear)</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0" marR="0" rtl="0" algn="ctr">
                        <a:lnSpc>
                          <a:spcPct val="100000"/>
                        </a:lnSpc>
                        <a:spcBef>
                          <a:spcPts val="0"/>
                        </a:spcBef>
                        <a:spcAft>
                          <a:spcPts val="0"/>
                        </a:spcAft>
                        <a:buNone/>
                      </a:pPr>
                      <a:r>
                        <a:rPr lang="en-US"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Failure (in flight)</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0" marR="0" rtl="0" algn="ctr">
                        <a:lnSpc>
                          <a:spcPct val="100000"/>
                        </a:lnSpc>
                        <a:spcBef>
                          <a:spcPts val="0"/>
                        </a:spcBef>
                        <a:spcAft>
                          <a:spcPts val="0"/>
                        </a:spcAft>
                        <a:buNone/>
                      </a:pPr>
                      <a:r>
                        <a:rPr lang="en-US"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4"/>
          <p:cNvSpPr txBox="1"/>
          <p:nvPr/>
        </p:nvSpPr>
        <p:spPr>
          <a:xfrm>
            <a:off x="848994" y="1808734"/>
            <a:ext cx="6985000"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Boosters which have carried the maximum payload mass</a:t>
            </a:r>
            <a:endParaRPr b="0" i="0" sz="2200" u="none" cap="none" strike="noStrike">
              <a:latin typeface="Helvetica Neue"/>
              <a:ea typeface="Helvetica Neue"/>
              <a:cs typeface="Helvetica Neue"/>
              <a:sym typeface="Helvetica Neue"/>
            </a:endParaRPr>
          </a:p>
        </p:txBody>
      </p:sp>
      <p:sp>
        <p:nvSpPr>
          <p:cNvPr id="341" name="Google Shape;341;p34"/>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42" name="Google Shape;342;p34"/>
          <p:cNvSpPr txBox="1"/>
          <p:nvPr/>
        </p:nvSpPr>
        <p:spPr>
          <a:xfrm>
            <a:off x="848994" y="5167883"/>
            <a:ext cx="8665845" cy="663575"/>
          </a:xfrm>
          <a:prstGeom prst="rect">
            <a:avLst/>
          </a:prstGeom>
          <a:noFill/>
          <a:ln>
            <a:noFill/>
          </a:ln>
        </p:spPr>
        <p:txBody>
          <a:bodyPr anchorCtr="0" anchor="t" bIns="0" lIns="0" spcFirstLastPara="1" rIns="0" wrap="square" tIns="50150">
            <a:spAutoFit/>
          </a:bodyPr>
          <a:lstStyle/>
          <a:p>
            <a:pPr indent="-228600" lvl="0" marL="241300" marR="5080" rtl="0" algn="l">
              <a:lnSpc>
                <a:spcPct val="108181"/>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These are the boosters which have carried the maximum payload mass  registered in the dataset.</a:t>
            </a:r>
            <a:endParaRPr b="0" i="0" sz="2200" u="none" cap="none" strike="noStrike">
              <a:latin typeface="Helvetica Neue"/>
              <a:ea typeface="Helvetica Neue"/>
              <a:cs typeface="Helvetica Neue"/>
              <a:sym typeface="Helvetica Neue"/>
            </a:endParaRPr>
          </a:p>
        </p:txBody>
      </p:sp>
      <p:sp>
        <p:nvSpPr>
          <p:cNvPr id="343" name="Google Shape;343;p34"/>
          <p:cNvSpPr txBox="1"/>
          <p:nvPr>
            <p:ph type="title"/>
          </p:nvPr>
        </p:nvSpPr>
        <p:spPr>
          <a:xfrm>
            <a:off x="849001" y="418525"/>
            <a:ext cx="87855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Boosters Carried Maximum Payload</a:t>
            </a:r>
            <a:endParaRPr/>
          </a:p>
        </p:txBody>
      </p:sp>
      <p:graphicFrame>
        <p:nvGraphicFramePr>
          <p:cNvPr id="344" name="Google Shape;344;p34"/>
          <p:cNvGraphicFramePr/>
          <p:nvPr/>
        </p:nvGraphicFramePr>
        <p:xfrm>
          <a:off x="1239062" y="2401951"/>
          <a:ext cx="3000000" cy="3000000"/>
        </p:xfrm>
        <a:graphic>
          <a:graphicData uri="http://schemas.openxmlformats.org/drawingml/2006/table">
            <a:tbl>
              <a:tblPr bandRow="1" firstRow="1">
                <a:noFill/>
                <a:tableStyleId>{DC31BAE6-9D1E-4E69-B910-1E691E4ECB17}</a:tableStyleId>
              </a:tblPr>
              <a:tblGrid>
                <a:gridCol w="2058025"/>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Booster Version (...)</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B1048.4</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B1048.5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B1049.4</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B1049.5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B1049.7</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B5 B1051.3</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graphicFrame>
        <p:nvGraphicFramePr>
          <p:cNvPr id="345" name="Google Shape;345;p34"/>
          <p:cNvGraphicFramePr/>
          <p:nvPr/>
        </p:nvGraphicFramePr>
        <p:xfrm>
          <a:off x="3914266" y="2401951"/>
          <a:ext cx="3000000" cy="3000000"/>
        </p:xfrm>
        <a:graphic>
          <a:graphicData uri="http://schemas.openxmlformats.org/drawingml/2006/table">
            <a:tbl>
              <a:tblPr bandRow="1" firstRow="1">
                <a:noFill/>
                <a:tableStyleId>{DC31BAE6-9D1E-4E69-B910-1E691E4ECB17}</a:tableStyleId>
              </a:tblPr>
              <a:tblGrid>
                <a:gridCol w="2077075"/>
              </a:tblGrid>
              <a:tr h="370850">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Booster Version</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B1051.4</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B1051.6</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B1056.4</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B1058.3</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B1060.2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F9 B5 B1060.3</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5"/>
          <p:cNvSpPr txBox="1"/>
          <p:nvPr/>
        </p:nvSpPr>
        <p:spPr>
          <a:xfrm>
            <a:off x="848994" y="1841880"/>
            <a:ext cx="9518015" cy="69596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Failed landing outcomes in drone ship, their booster versions, and launch site  names for in year 2015</a:t>
            </a:r>
            <a:endParaRPr b="0" i="0" sz="2200" u="none" cap="none" strike="noStrike">
              <a:latin typeface="Helvetica Neue"/>
              <a:ea typeface="Helvetica Neue"/>
              <a:cs typeface="Helvetica Neue"/>
              <a:sym typeface="Helvetica Neue"/>
            </a:endParaRPr>
          </a:p>
        </p:txBody>
      </p:sp>
      <p:sp>
        <p:nvSpPr>
          <p:cNvPr id="351" name="Google Shape;351;p3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52" name="Google Shape;352;p35"/>
          <p:cNvSpPr txBox="1"/>
          <p:nvPr/>
        </p:nvSpPr>
        <p:spPr>
          <a:xfrm>
            <a:off x="848994" y="5256783"/>
            <a:ext cx="5527675"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list above has the only two occurrences.</a:t>
            </a:r>
            <a:endParaRPr b="0" i="0" sz="2200" u="none" cap="none" strike="noStrike">
              <a:latin typeface="Helvetica Neue"/>
              <a:ea typeface="Helvetica Neue"/>
              <a:cs typeface="Helvetica Neue"/>
              <a:sym typeface="Helvetica Neue"/>
            </a:endParaRPr>
          </a:p>
        </p:txBody>
      </p:sp>
      <p:sp>
        <p:nvSpPr>
          <p:cNvPr id="353" name="Google Shape;353;p35"/>
          <p:cNvSpPr txBox="1"/>
          <p:nvPr>
            <p:ph type="title"/>
          </p:nvPr>
        </p:nvSpPr>
        <p:spPr>
          <a:xfrm>
            <a:off x="849002" y="418525"/>
            <a:ext cx="5822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2015 Launch Records</a:t>
            </a:r>
            <a:endParaRPr/>
          </a:p>
        </p:txBody>
      </p:sp>
      <p:graphicFrame>
        <p:nvGraphicFramePr>
          <p:cNvPr id="354" name="Google Shape;354;p35"/>
          <p:cNvGraphicFramePr/>
          <p:nvPr/>
        </p:nvGraphicFramePr>
        <p:xfrm>
          <a:off x="1572513" y="2884297"/>
          <a:ext cx="3000000" cy="3000000"/>
        </p:xfrm>
        <a:graphic>
          <a:graphicData uri="http://schemas.openxmlformats.org/drawingml/2006/table">
            <a:tbl>
              <a:tblPr bandRow="1" firstRow="1">
                <a:noFill/>
                <a:tableStyleId>{DC31BAE6-9D1E-4E69-B910-1E691E4ECB17}</a:tableStyleId>
              </a:tblPr>
              <a:tblGrid>
                <a:gridCol w="1924050"/>
                <a:gridCol w="1924050"/>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Booster Version</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Launch Site</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v1.1 B1012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CCAFS LC-40</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F9 v1.1 B1015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CCAFS LC-40</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6"/>
          <p:cNvSpPr txBox="1"/>
          <p:nvPr/>
        </p:nvSpPr>
        <p:spPr>
          <a:xfrm>
            <a:off x="848994" y="1549463"/>
            <a:ext cx="9229090" cy="69659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Ranking of all landing outcomes between the date 2010-06-04 and 2017-</a:t>
            </a:r>
            <a:endParaRPr b="0" i="0" sz="2200" u="none" cap="none" strike="noStrike">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b="0" i="0" lang="en-US" sz="2200" u="none" cap="none" strike="noStrike">
                <a:solidFill>
                  <a:srgbClr val="292929"/>
                </a:solidFill>
                <a:latin typeface="Helvetica Neue"/>
                <a:ea typeface="Helvetica Neue"/>
                <a:cs typeface="Helvetica Neue"/>
                <a:sym typeface="Helvetica Neue"/>
              </a:rPr>
              <a:t>03-20:</a:t>
            </a:r>
            <a:endParaRPr b="0" i="0" sz="2200" u="none" cap="none" strike="noStrike">
              <a:latin typeface="Helvetica Neue"/>
              <a:ea typeface="Helvetica Neue"/>
              <a:cs typeface="Helvetica Neue"/>
              <a:sym typeface="Helvetica Neue"/>
            </a:endParaRPr>
          </a:p>
        </p:txBody>
      </p:sp>
      <p:sp>
        <p:nvSpPr>
          <p:cNvPr id="360" name="Google Shape;360;p36"/>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361" name="Google Shape;361;p36"/>
          <p:cNvSpPr txBox="1"/>
          <p:nvPr/>
        </p:nvSpPr>
        <p:spPr>
          <a:xfrm>
            <a:off x="848994" y="5478145"/>
            <a:ext cx="8698230"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This view of data alerts us that “No attempt” must be taken in account.</a:t>
            </a:r>
            <a:endParaRPr b="0" i="0" sz="2200" u="none" cap="none" strike="noStrike">
              <a:latin typeface="Helvetica Neue"/>
              <a:ea typeface="Helvetica Neue"/>
              <a:cs typeface="Helvetica Neue"/>
              <a:sym typeface="Helvetica Neue"/>
            </a:endParaRPr>
          </a:p>
        </p:txBody>
      </p:sp>
      <p:sp>
        <p:nvSpPr>
          <p:cNvPr id="362" name="Google Shape;362;p36"/>
          <p:cNvSpPr txBox="1"/>
          <p:nvPr>
            <p:ph type="title"/>
          </p:nvPr>
        </p:nvSpPr>
        <p:spPr>
          <a:xfrm>
            <a:off x="849000" y="510550"/>
            <a:ext cx="104535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800"/>
              <a:t>Rank Landing Outcomes Between 2010-06-04 and 2017-03-20</a:t>
            </a:r>
            <a:endParaRPr sz="2800"/>
          </a:p>
        </p:txBody>
      </p:sp>
      <p:graphicFrame>
        <p:nvGraphicFramePr>
          <p:cNvPr id="363" name="Google Shape;363;p36"/>
          <p:cNvGraphicFramePr/>
          <p:nvPr/>
        </p:nvGraphicFramePr>
        <p:xfrm>
          <a:off x="2068195" y="2106167"/>
          <a:ext cx="3000000" cy="3000000"/>
        </p:xfrm>
        <a:graphic>
          <a:graphicData uri="http://schemas.openxmlformats.org/drawingml/2006/table">
            <a:tbl>
              <a:tblPr bandRow="1" firstRow="1">
                <a:noFill/>
                <a:tableStyleId>{DC31BAE6-9D1E-4E69-B910-1E691E4ECB17}</a:tableStyleId>
              </a:tblPr>
              <a:tblGrid>
                <a:gridCol w="3860800"/>
                <a:gridCol w="1861825"/>
              </a:tblGrid>
              <a:tr h="370850">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Landing Outcome</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Calibri"/>
                          <a:ea typeface="Calibri"/>
                          <a:cs typeface="Calibri"/>
                          <a:sym typeface="Calibri"/>
                        </a:rPr>
                        <a:t>Occurrences</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471C4"/>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No attempt</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10</a:t>
                      </a:r>
                      <a:endParaRPr sz="1800" u="none" cap="none" strike="noStrike">
                        <a:latin typeface="Calibri"/>
                        <a:ea typeface="Calibri"/>
                        <a:cs typeface="Calibri"/>
                        <a:sym typeface="Calibri"/>
                      </a:endParaRPr>
                    </a:p>
                  </a:txBody>
                  <a:tcPr marT="3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Failure (drone ship)</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Success (drone ship)</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5</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Controlled (ocean)</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3</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Success (ground pad)</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3</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Failure (parachute)</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2</a:t>
                      </a:r>
                      <a:endParaRPr sz="1800" u="none" cap="none" strike="noStrike">
                        <a:latin typeface="Calibri"/>
                        <a:ea typeface="Calibri"/>
                        <a:cs typeface="Calibri"/>
                        <a:sym typeface="Calibri"/>
                      </a:endParaRPr>
                    </a:p>
                  </a:txBody>
                  <a:tcPr marT="34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Uncontrolled (ocean)</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2</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4EA"/>
                    </a:solidFill>
                  </a:tcPr>
                </a:tc>
              </a:tr>
              <a:tr h="370850">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Precluded (drone ship)</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34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BF5"/>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7" name="Shape 367"/>
        <p:cNvGrpSpPr/>
        <p:nvPr/>
      </p:nvGrpSpPr>
      <p:grpSpPr>
        <a:xfrm>
          <a:off x="0" y="0"/>
          <a:ext cx="0" cy="0"/>
          <a:chOff x="0" y="0"/>
          <a:chExt cx="0" cy="0"/>
        </a:xfrm>
      </p:grpSpPr>
      <p:pic>
        <p:nvPicPr>
          <p:cNvPr id="368" name="Google Shape;368;p37"/>
          <p:cNvPicPr preferRelativeResize="0"/>
          <p:nvPr/>
        </p:nvPicPr>
        <p:blipFill rotWithShape="1">
          <a:blip r:embed="rId3">
            <a:alphaModFix/>
          </a:blip>
          <a:srcRect b="0" l="0" r="0" t="0"/>
          <a:stretch/>
        </p:blipFill>
        <p:spPr>
          <a:xfrm>
            <a:off x="0" y="0"/>
            <a:ext cx="12187239" cy="68579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8"/>
          <p:cNvSpPr txBox="1"/>
          <p:nvPr/>
        </p:nvSpPr>
        <p:spPr>
          <a:xfrm>
            <a:off x="11112245" y="6081077"/>
            <a:ext cx="269240" cy="2698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600" u="none" cap="none" strike="noStrike">
                <a:solidFill>
                  <a:srgbClr val="1C7CDB"/>
                </a:solidFill>
                <a:latin typeface="Helvetica Neue"/>
                <a:ea typeface="Helvetica Neue"/>
                <a:cs typeface="Helvetica Neue"/>
                <a:sym typeface="Helvetica Neue"/>
              </a:rPr>
              <a:t>38</a:t>
            </a:r>
            <a:endParaRPr b="0" i="0" sz="1600" u="none" cap="none" strike="noStrike">
              <a:latin typeface="Helvetica Neue"/>
              <a:ea typeface="Helvetica Neue"/>
              <a:cs typeface="Helvetica Neue"/>
              <a:sym typeface="Helvetica Neue"/>
            </a:endParaRPr>
          </a:p>
        </p:txBody>
      </p:sp>
      <p:sp>
        <p:nvSpPr>
          <p:cNvPr id="374" name="Google Shape;374;p38"/>
          <p:cNvSpPr txBox="1"/>
          <p:nvPr/>
        </p:nvSpPr>
        <p:spPr>
          <a:xfrm>
            <a:off x="848994" y="5664834"/>
            <a:ext cx="8587105" cy="574675"/>
          </a:xfrm>
          <a:prstGeom prst="rect">
            <a:avLst/>
          </a:prstGeom>
          <a:noFill/>
          <a:ln>
            <a:noFill/>
          </a:ln>
        </p:spPr>
        <p:txBody>
          <a:bodyPr anchorCtr="0" anchor="t" bIns="0" lIns="0" spcFirstLastPara="1" rIns="0" wrap="square" tIns="12700">
            <a:spAutoFit/>
          </a:bodyPr>
          <a:lstStyle/>
          <a:p>
            <a:pPr indent="-228600" lvl="0" marL="241300" marR="0" rtl="0" algn="l">
              <a:lnSpc>
                <a:spcPct val="108000"/>
              </a:lnSpc>
              <a:spcBef>
                <a:spcPts val="0"/>
              </a:spcBef>
              <a:spcAft>
                <a:spcPts val="0"/>
              </a:spcAft>
              <a:buClr>
                <a:srgbClr val="292929"/>
              </a:buClr>
              <a:buSzPts val="2000"/>
              <a:buFont typeface="Arial"/>
              <a:buChar char="•"/>
            </a:pPr>
            <a:r>
              <a:rPr b="0" i="0" lang="en-US" sz="2000" u="none" cap="none" strike="noStrike">
                <a:solidFill>
                  <a:srgbClr val="292929"/>
                </a:solidFill>
                <a:latin typeface="Helvetica Neue"/>
                <a:ea typeface="Helvetica Neue"/>
                <a:cs typeface="Helvetica Neue"/>
                <a:sym typeface="Helvetica Neue"/>
              </a:rPr>
              <a:t>Launch sites are near sea, probably by safety, but not too far from roads and</a:t>
            </a:r>
            <a:endParaRPr b="0" i="0" sz="2000" u="none" cap="none" strike="noStrike">
              <a:latin typeface="Helvetica Neue"/>
              <a:ea typeface="Helvetica Neue"/>
              <a:cs typeface="Helvetica Neue"/>
              <a:sym typeface="Helvetica Neue"/>
            </a:endParaRPr>
          </a:p>
          <a:p>
            <a:pPr indent="0" lvl="0" marL="241300" marR="0" rtl="0" algn="l">
              <a:lnSpc>
                <a:spcPct val="108000"/>
              </a:lnSpc>
              <a:spcBef>
                <a:spcPts val="0"/>
              </a:spcBef>
              <a:spcAft>
                <a:spcPts val="0"/>
              </a:spcAft>
              <a:buNone/>
            </a:pPr>
            <a:r>
              <a:rPr b="0" i="0" lang="en-US" sz="2000" u="none" cap="none" strike="noStrike">
                <a:solidFill>
                  <a:srgbClr val="292929"/>
                </a:solidFill>
                <a:latin typeface="Helvetica Neue"/>
                <a:ea typeface="Helvetica Neue"/>
                <a:cs typeface="Helvetica Neue"/>
                <a:sym typeface="Helvetica Neue"/>
              </a:rPr>
              <a:t>railroads.</a:t>
            </a:r>
            <a:endParaRPr b="0" i="0" sz="2000" u="none" cap="none" strike="noStrike">
              <a:latin typeface="Helvetica Neue"/>
              <a:ea typeface="Helvetica Neue"/>
              <a:cs typeface="Helvetica Neue"/>
              <a:sym typeface="Helvetica Neue"/>
            </a:endParaRPr>
          </a:p>
        </p:txBody>
      </p:sp>
      <p:sp>
        <p:nvSpPr>
          <p:cNvPr id="375" name="Google Shape;375;p38"/>
          <p:cNvSpPr txBox="1"/>
          <p:nvPr>
            <p:ph type="title"/>
          </p:nvPr>
        </p:nvSpPr>
        <p:spPr>
          <a:xfrm>
            <a:off x="849002" y="418525"/>
            <a:ext cx="3938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All launch sites</a:t>
            </a:r>
            <a:endParaRPr/>
          </a:p>
        </p:txBody>
      </p:sp>
      <p:pic>
        <p:nvPicPr>
          <p:cNvPr id="376" name="Google Shape;376;p38"/>
          <p:cNvPicPr preferRelativeResize="0"/>
          <p:nvPr/>
        </p:nvPicPr>
        <p:blipFill rotWithShape="1">
          <a:blip r:embed="rId3">
            <a:alphaModFix/>
          </a:blip>
          <a:srcRect b="0" l="0" r="0" t="0"/>
          <a:stretch/>
        </p:blipFill>
        <p:spPr>
          <a:xfrm>
            <a:off x="2230120" y="1612900"/>
            <a:ext cx="6824980" cy="410717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9"/>
          <p:cNvSpPr txBox="1"/>
          <p:nvPr/>
        </p:nvSpPr>
        <p:spPr>
          <a:xfrm>
            <a:off x="848994" y="1788540"/>
            <a:ext cx="5980430" cy="3302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000"/>
              <a:buFont typeface="Arial"/>
              <a:buChar char="•"/>
            </a:pPr>
            <a:r>
              <a:rPr b="0" i="0" lang="en-US" sz="2000" u="none" cap="none" strike="noStrike">
                <a:solidFill>
                  <a:srgbClr val="292929"/>
                </a:solidFill>
                <a:latin typeface="Helvetica Neue"/>
                <a:ea typeface="Helvetica Neue"/>
                <a:cs typeface="Helvetica Neue"/>
                <a:sym typeface="Helvetica Neue"/>
              </a:rPr>
              <a:t>Example of KSC LC-39A launch site launch outcomes</a:t>
            </a:r>
            <a:endParaRPr b="0" i="0" sz="2000" u="none" cap="none" strike="noStrike">
              <a:latin typeface="Helvetica Neue"/>
              <a:ea typeface="Helvetica Neue"/>
              <a:cs typeface="Helvetica Neue"/>
              <a:sym typeface="Helvetica Neue"/>
            </a:endParaRPr>
          </a:p>
        </p:txBody>
      </p:sp>
      <p:sp>
        <p:nvSpPr>
          <p:cNvPr id="382" name="Google Shape;382;p39"/>
          <p:cNvSpPr txBox="1"/>
          <p:nvPr/>
        </p:nvSpPr>
        <p:spPr>
          <a:xfrm>
            <a:off x="848994" y="5584507"/>
            <a:ext cx="7120890" cy="33020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000"/>
              <a:buFont typeface="Arial"/>
              <a:buChar char="•"/>
            </a:pPr>
            <a:r>
              <a:rPr b="0" i="0" lang="en-US" sz="2000" u="none" cap="none" strike="noStrike">
                <a:solidFill>
                  <a:srgbClr val="292929"/>
                </a:solidFill>
                <a:latin typeface="Helvetica Neue"/>
                <a:ea typeface="Helvetica Neue"/>
                <a:cs typeface="Helvetica Neue"/>
                <a:sym typeface="Helvetica Neue"/>
              </a:rPr>
              <a:t>Green markers indicate successful and red ones indicate failure.</a:t>
            </a:r>
            <a:endParaRPr b="0" i="0" sz="2000" u="none" cap="none" strike="noStrike">
              <a:latin typeface="Helvetica Neue"/>
              <a:ea typeface="Helvetica Neue"/>
              <a:cs typeface="Helvetica Neue"/>
              <a:sym typeface="Helvetica Neue"/>
            </a:endParaRPr>
          </a:p>
        </p:txBody>
      </p:sp>
      <p:sp>
        <p:nvSpPr>
          <p:cNvPr id="383" name="Google Shape;383;p39"/>
          <p:cNvSpPr txBox="1"/>
          <p:nvPr>
            <p:ph type="title"/>
          </p:nvPr>
        </p:nvSpPr>
        <p:spPr>
          <a:xfrm>
            <a:off x="849002" y="418525"/>
            <a:ext cx="66369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Launch Outcomes by Site</a:t>
            </a:r>
            <a:endParaRPr/>
          </a:p>
        </p:txBody>
      </p:sp>
      <p:grpSp>
        <p:nvGrpSpPr>
          <p:cNvPr id="384" name="Google Shape;384;p39"/>
          <p:cNvGrpSpPr/>
          <p:nvPr/>
        </p:nvGrpSpPr>
        <p:grpSpPr>
          <a:xfrm>
            <a:off x="1584960" y="2156460"/>
            <a:ext cx="8422640" cy="3082036"/>
            <a:chOff x="1584960" y="2156460"/>
            <a:chExt cx="8422640" cy="3082036"/>
          </a:xfrm>
        </p:grpSpPr>
        <p:pic>
          <p:nvPicPr>
            <p:cNvPr id="385" name="Google Shape;385;p39"/>
            <p:cNvPicPr preferRelativeResize="0"/>
            <p:nvPr/>
          </p:nvPicPr>
          <p:blipFill rotWithShape="1">
            <a:blip r:embed="rId3">
              <a:alphaModFix/>
            </a:blip>
            <a:srcRect b="0" l="0" r="0" t="0"/>
            <a:stretch/>
          </p:blipFill>
          <p:spPr>
            <a:xfrm>
              <a:off x="2184400" y="2527300"/>
              <a:ext cx="7823200" cy="2151380"/>
            </a:xfrm>
            <a:prstGeom prst="rect">
              <a:avLst/>
            </a:prstGeom>
            <a:noFill/>
            <a:ln>
              <a:noFill/>
            </a:ln>
          </p:spPr>
        </p:pic>
        <p:pic>
          <p:nvPicPr>
            <p:cNvPr id="386" name="Google Shape;386;p39"/>
            <p:cNvPicPr preferRelativeResize="0"/>
            <p:nvPr/>
          </p:nvPicPr>
          <p:blipFill rotWithShape="1">
            <a:blip r:embed="rId4">
              <a:alphaModFix/>
            </a:blip>
            <a:srcRect b="0" l="0" r="0" t="0"/>
            <a:stretch/>
          </p:blipFill>
          <p:spPr>
            <a:xfrm>
              <a:off x="3858260" y="2156460"/>
              <a:ext cx="3981195" cy="3010916"/>
            </a:xfrm>
            <a:prstGeom prst="rect">
              <a:avLst/>
            </a:prstGeom>
            <a:noFill/>
            <a:ln>
              <a:noFill/>
            </a:ln>
          </p:spPr>
        </p:pic>
        <p:pic>
          <p:nvPicPr>
            <p:cNvPr id="387" name="Google Shape;387;p39"/>
            <p:cNvPicPr preferRelativeResize="0"/>
            <p:nvPr/>
          </p:nvPicPr>
          <p:blipFill rotWithShape="1">
            <a:blip r:embed="rId5">
              <a:alphaModFix/>
            </a:blip>
            <a:srcRect b="0" l="0" r="0" t="0"/>
            <a:stretch/>
          </p:blipFill>
          <p:spPr>
            <a:xfrm>
              <a:off x="4051300" y="2349500"/>
              <a:ext cx="3604259" cy="2633980"/>
            </a:xfrm>
            <a:prstGeom prst="rect">
              <a:avLst/>
            </a:prstGeom>
            <a:noFill/>
            <a:ln>
              <a:noFill/>
            </a:ln>
          </p:spPr>
        </p:pic>
        <p:sp>
          <p:nvSpPr>
            <p:cNvPr id="388" name="Google Shape;388;p39"/>
            <p:cNvSpPr/>
            <p:nvPr/>
          </p:nvSpPr>
          <p:spPr>
            <a:xfrm>
              <a:off x="7656830" y="2350770"/>
              <a:ext cx="1799589" cy="2635250"/>
            </a:xfrm>
            <a:custGeom>
              <a:rect b="b" l="l" r="r" t="t"/>
              <a:pathLst>
                <a:path extrusionOk="0" h="2635250" w="1799590">
                  <a:moveTo>
                    <a:pt x="0" y="0"/>
                  </a:moveTo>
                  <a:lnTo>
                    <a:pt x="1799336" y="1671827"/>
                  </a:lnTo>
                </a:path>
                <a:path extrusionOk="0" h="2635250" w="1799590">
                  <a:moveTo>
                    <a:pt x="0" y="2635122"/>
                  </a:moveTo>
                  <a:lnTo>
                    <a:pt x="1799336" y="193801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89" name="Google Shape;389;p39"/>
            <p:cNvPicPr preferRelativeResize="0"/>
            <p:nvPr/>
          </p:nvPicPr>
          <p:blipFill rotWithShape="1">
            <a:blip r:embed="rId6">
              <a:alphaModFix/>
            </a:blip>
            <a:srcRect b="0" l="0" r="0" t="0"/>
            <a:stretch/>
          </p:blipFill>
          <p:spPr>
            <a:xfrm>
              <a:off x="1584960" y="3324860"/>
              <a:ext cx="2500376" cy="1913636"/>
            </a:xfrm>
            <a:prstGeom prst="rect">
              <a:avLst/>
            </a:prstGeom>
            <a:noFill/>
            <a:ln>
              <a:noFill/>
            </a:ln>
          </p:spPr>
        </p:pic>
        <p:pic>
          <p:nvPicPr>
            <p:cNvPr id="390" name="Google Shape;390;p39"/>
            <p:cNvPicPr preferRelativeResize="0"/>
            <p:nvPr/>
          </p:nvPicPr>
          <p:blipFill rotWithShape="1">
            <a:blip r:embed="rId7">
              <a:alphaModFix/>
            </a:blip>
            <a:srcRect b="0" l="0" r="0" t="0"/>
            <a:stretch/>
          </p:blipFill>
          <p:spPr>
            <a:xfrm>
              <a:off x="1778000" y="3517900"/>
              <a:ext cx="2123440" cy="1536700"/>
            </a:xfrm>
            <a:prstGeom prst="rect">
              <a:avLst/>
            </a:prstGeom>
            <a:noFill/>
            <a:ln>
              <a:noFill/>
            </a:ln>
          </p:spPr>
        </p:pic>
        <p:sp>
          <p:nvSpPr>
            <p:cNvPr id="391" name="Google Shape;391;p39"/>
            <p:cNvSpPr/>
            <p:nvPr/>
          </p:nvSpPr>
          <p:spPr>
            <a:xfrm>
              <a:off x="3902710" y="3186430"/>
              <a:ext cx="890905" cy="1870075"/>
            </a:xfrm>
            <a:custGeom>
              <a:rect b="b" l="l" r="r" t="t"/>
              <a:pathLst>
                <a:path extrusionOk="0" h="1870075" w="890904">
                  <a:moveTo>
                    <a:pt x="0" y="333883"/>
                  </a:moveTo>
                  <a:lnTo>
                    <a:pt x="312800" y="0"/>
                  </a:lnTo>
                </a:path>
                <a:path extrusionOk="0" h="1870075" w="890904">
                  <a:moveTo>
                    <a:pt x="0" y="1869948"/>
                  </a:moveTo>
                  <a:lnTo>
                    <a:pt x="890904" y="419100"/>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392" name="Google Shape;392;p39"/>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4"/>
          <p:cNvSpPr txBox="1"/>
          <p:nvPr>
            <p:ph type="title"/>
          </p:nvPr>
        </p:nvSpPr>
        <p:spPr>
          <a:xfrm>
            <a:off x="907102" y="418775"/>
            <a:ext cx="37434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Introduction</a:t>
            </a:r>
            <a:endParaRPr/>
          </a:p>
        </p:txBody>
      </p:sp>
      <p:sp>
        <p:nvSpPr>
          <p:cNvPr id="66" name="Google Shape;66;p4"/>
          <p:cNvSpPr txBox="1"/>
          <p:nvPr/>
        </p:nvSpPr>
        <p:spPr>
          <a:xfrm>
            <a:off x="11208766" y="6104032"/>
            <a:ext cx="19939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67" name="Google Shape;67;p4"/>
          <p:cNvSpPr txBox="1"/>
          <p:nvPr/>
        </p:nvSpPr>
        <p:spPr>
          <a:xfrm>
            <a:off x="1037589" y="2504821"/>
            <a:ext cx="9918600" cy="2479800"/>
          </a:xfrm>
          <a:prstGeom prst="rect">
            <a:avLst/>
          </a:prstGeom>
          <a:noFill/>
          <a:ln>
            <a:noFill/>
          </a:ln>
        </p:spPr>
        <p:txBody>
          <a:bodyPr anchorCtr="0" anchor="t" bIns="0" lIns="0" spcFirstLastPara="1" rIns="0" wrap="square" tIns="50150">
            <a:spAutoFit/>
          </a:bodyPr>
          <a:lstStyle/>
          <a:p>
            <a:pPr indent="-228600" lvl="0" marL="241300" marR="5080" rtl="0" algn="l">
              <a:lnSpc>
                <a:spcPct val="108181"/>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The objective is to evaluate the viability of the new company Space Y to compete with Space X.</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1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Desirable answers:</a:t>
            </a:r>
            <a:endParaRPr b="0" i="0" sz="2200" u="none" cap="none" strike="noStrike">
              <a:latin typeface="Helvetica Neue"/>
              <a:ea typeface="Helvetica Neue"/>
              <a:cs typeface="Helvetica Neue"/>
              <a:sym typeface="Helvetica Neue"/>
            </a:endParaRPr>
          </a:p>
          <a:p>
            <a:pPr indent="-229234" lvl="1" marL="698500" marR="0" rtl="0" algn="l">
              <a:lnSpc>
                <a:spcPct val="113888"/>
              </a:lnSpc>
              <a:spcBef>
                <a:spcPts val="12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The best way to estimate the total cost for launches, by predicting successful landings of the</a:t>
            </a:r>
            <a:r>
              <a:rPr lang="en-US" sz="1800">
                <a:latin typeface="Helvetica Neue"/>
                <a:ea typeface="Helvetica Neue"/>
                <a:cs typeface="Helvetica Neue"/>
                <a:sym typeface="Helvetica Neue"/>
              </a:rPr>
              <a:t> </a:t>
            </a:r>
            <a:r>
              <a:rPr b="0" i="0" lang="en-US" sz="1800" u="none" cap="none" strike="noStrike">
                <a:solidFill>
                  <a:srgbClr val="292929"/>
                </a:solidFill>
                <a:latin typeface="Helvetica Neue"/>
                <a:ea typeface="Helvetica Neue"/>
                <a:cs typeface="Helvetica Neue"/>
                <a:sym typeface="Helvetica Neue"/>
              </a:rPr>
              <a:t>first stage of rockets;</a:t>
            </a:r>
            <a:endParaRPr b="0" i="0" sz="1800" u="none" cap="none" strike="noStrike">
              <a:latin typeface="Helvetica Neue"/>
              <a:ea typeface="Helvetica Neue"/>
              <a:cs typeface="Helvetica Neue"/>
              <a:sym typeface="Helvetica Neue"/>
            </a:endParaRPr>
          </a:p>
          <a:p>
            <a:pPr indent="-229234" lvl="1" marL="698500" marR="0" rtl="0" algn="l">
              <a:lnSpc>
                <a:spcPct val="100000"/>
              </a:lnSpc>
              <a:spcBef>
                <a:spcPts val="1200"/>
              </a:spcBef>
              <a:spcAft>
                <a:spcPts val="0"/>
              </a:spcAft>
              <a:buClr>
                <a:srgbClr val="292929"/>
              </a:buClr>
              <a:buSzPts val="1800"/>
              <a:buFont typeface="Arial"/>
              <a:buChar char="•"/>
            </a:pPr>
            <a:r>
              <a:rPr b="0" i="0" lang="en-US" sz="1800" u="none" cap="none" strike="noStrike">
                <a:solidFill>
                  <a:srgbClr val="292929"/>
                </a:solidFill>
                <a:latin typeface="Helvetica Neue"/>
                <a:ea typeface="Helvetica Neue"/>
                <a:cs typeface="Helvetica Neue"/>
                <a:sym typeface="Helvetica Neue"/>
              </a:rPr>
              <a:t>Where is the best place to make launches.</a:t>
            </a:r>
            <a:endParaRPr b="0" i="0" sz="1800" u="none" cap="none" strike="noStrike">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0"/>
          <p:cNvSpPr txBox="1"/>
          <p:nvPr/>
        </p:nvSpPr>
        <p:spPr>
          <a:xfrm>
            <a:off x="848994" y="5297170"/>
            <a:ext cx="9540875" cy="604520"/>
          </a:xfrm>
          <a:prstGeom prst="rect">
            <a:avLst/>
          </a:prstGeom>
          <a:noFill/>
          <a:ln>
            <a:noFill/>
          </a:ln>
        </p:spPr>
        <p:txBody>
          <a:bodyPr anchorCtr="0" anchor="t" bIns="0" lIns="0" spcFirstLastPara="1" rIns="0" wrap="square" tIns="46975">
            <a:spAutoFit/>
          </a:bodyPr>
          <a:lstStyle/>
          <a:p>
            <a:pPr indent="-228600" lvl="0" marL="241300" marR="5080" rtl="0" algn="l">
              <a:lnSpc>
                <a:spcPct val="108000"/>
              </a:lnSpc>
              <a:spcBef>
                <a:spcPts val="0"/>
              </a:spcBef>
              <a:spcAft>
                <a:spcPts val="0"/>
              </a:spcAft>
              <a:buClr>
                <a:srgbClr val="292929"/>
              </a:buClr>
              <a:buSzPts val="2000"/>
              <a:buFont typeface="Arial"/>
              <a:buChar char="•"/>
            </a:pPr>
            <a:r>
              <a:rPr lang="en-US" sz="2000">
                <a:solidFill>
                  <a:srgbClr val="292929"/>
                </a:solidFill>
                <a:latin typeface="Helvetica Neue"/>
                <a:ea typeface="Helvetica Neue"/>
                <a:cs typeface="Helvetica Neue"/>
                <a:sym typeface="Helvetica Neue"/>
              </a:rPr>
              <a:t>Launch site KSC LC-39A has good logistics aspects, being near railroad and road and  relatively far from inhabited areas.</a:t>
            </a:r>
            <a:endParaRPr sz="2000">
              <a:latin typeface="Helvetica Neue"/>
              <a:ea typeface="Helvetica Neue"/>
              <a:cs typeface="Helvetica Neue"/>
              <a:sym typeface="Helvetica Neue"/>
            </a:endParaRPr>
          </a:p>
        </p:txBody>
      </p:sp>
      <p:sp>
        <p:nvSpPr>
          <p:cNvPr id="398" name="Google Shape;398;p40"/>
          <p:cNvSpPr txBox="1"/>
          <p:nvPr>
            <p:ph type="title"/>
          </p:nvPr>
        </p:nvSpPr>
        <p:spPr>
          <a:xfrm>
            <a:off x="849002" y="418525"/>
            <a:ext cx="53319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Logistics and Safety</a:t>
            </a:r>
            <a:endParaRPr/>
          </a:p>
        </p:txBody>
      </p:sp>
      <p:pic>
        <p:nvPicPr>
          <p:cNvPr id="399" name="Google Shape;399;p40"/>
          <p:cNvPicPr preferRelativeResize="0"/>
          <p:nvPr/>
        </p:nvPicPr>
        <p:blipFill rotWithShape="1">
          <a:blip r:embed="rId3">
            <a:alphaModFix/>
          </a:blip>
          <a:srcRect b="0" l="0" r="0" t="0"/>
          <a:stretch/>
        </p:blipFill>
        <p:spPr>
          <a:xfrm>
            <a:off x="3756659" y="1518919"/>
            <a:ext cx="4678680" cy="3820159"/>
          </a:xfrm>
          <a:prstGeom prst="rect">
            <a:avLst/>
          </a:prstGeom>
          <a:noFill/>
          <a:ln>
            <a:noFill/>
          </a:ln>
        </p:spPr>
      </p:pic>
      <p:sp>
        <p:nvSpPr>
          <p:cNvPr id="400" name="Google Shape;400;p40"/>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4" name="Shape 404"/>
        <p:cNvGrpSpPr/>
        <p:nvPr/>
      </p:nvGrpSpPr>
      <p:grpSpPr>
        <a:xfrm>
          <a:off x="0" y="0"/>
          <a:ext cx="0" cy="0"/>
          <a:chOff x="0" y="0"/>
          <a:chExt cx="0" cy="0"/>
        </a:xfrm>
      </p:grpSpPr>
      <p:pic>
        <p:nvPicPr>
          <p:cNvPr id="405" name="Google Shape;405;p41"/>
          <p:cNvPicPr preferRelativeResize="0"/>
          <p:nvPr/>
        </p:nvPicPr>
        <p:blipFill rotWithShape="1">
          <a:blip r:embed="rId3">
            <a:alphaModFix/>
          </a:blip>
          <a:srcRect b="0" l="0" r="0" t="0"/>
          <a:stretch/>
        </p:blipFill>
        <p:spPr>
          <a:xfrm>
            <a:off x="0" y="0"/>
            <a:ext cx="12191999" cy="685799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2"/>
          <p:cNvSpPr txBox="1"/>
          <p:nvPr/>
        </p:nvSpPr>
        <p:spPr>
          <a:xfrm>
            <a:off x="848994" y="5432107"/>
            <a:ext cx="8869045" cy="605155"/>
          </a:xfrm>
          <a:prstGeom prst="rect">
            <a:avLst/>
          </a:prstGeom>
          <a:noFill/>
          <a:ln>
            <a:noFill/>
          </a:ln>
        </p:spPr>
        <p:txBody>
          <a:bodyPr anchorCtr="0" anchor="t" bIns="0" lIns="0" spcFirstLastPara="1" rIns="0" wrap="square" tIns="12700">
            <a:spAutoFit/>
          </a:bodyPr>
          <a:lstStyle/>
          <a:p>
            <a:pPr indent="-228600" lvl="0" marL="241300" marR="0" rtl="0" algn="l">
              <a:lnSpc>
                <a:spcPct val="114000"/>
              </a:lnSpc>
              <a:spcBef>
                <a:spcPts val="0"/>
              </a:spcBef>
              <a:spcAft>
                <a:spcPts val="0"/>
              </a:spcAft>
              <a:buClr>
                <a:srgbClr val="292929"/>
              </a:buClr>
              <a:buSzPts val="2000"/>
              <a:buFont typeface="Arial"/>
              <a:buChar char="•"/>
            </a:pPr>
            <a:r>
              <a:rPr lang="en-US" sz="2000">
                <a:solidFill>
                  <a:srgbClr val="292929"/>
                </a:solidFill>
                <a:latin typeface="Helvetica Neue"/>
                <a:ea typeface="Helvetica Neue"/>
                <a:cs typeface="Helvetica Neue"/>
                <a:sym typeface="Helvetica Neue"/>
              </a:rPr>
              <a:t>The place from where launches are done seems to be a very important factor of</a:t>
            </a:r>
            <a:endParaRPr sz="2000">
              <a:latin typeface="Helvetica Neue"/>
              <a:ea typeface="Helvetica Neue"/>
              <a:cs typeface="Helvetica Neue"/>
              <a:sym typeface="Helvetica Neue"/>
            </a:endParaRPr>
          </a:p>
          <a:p>
            <a:pPr indent="0" lvl="0" marL="241300" marR="0" rtl="0" algn="l">
              <a:lnSpc>
                <a:spcPct val="114000"/>
              </a:lnSpc>
              <a:spcBef>
                <a:spcPts val="0"/>
              </a:spcBef>
              <a:spcAft>
                <a:spcPts val="0"/>
              </a:spcAft>
              <a:buNone/>
            </a:pPr>
            <a:r>
              <a:rPr lang="en-US" sz="2000">
                <a:solidFill>
                  <a:srgbClr val="292929"/>
                </a:solidFill>
                <a:latin typeface="Helvetica Neue"/>
                <a:ea typeface="Helvetica Neue"/>
                <a:cs typeface="Helvetica Neue"/>
                <a:sym typeface="Helvetica Neue"/>
              </a:rPr>
              <a:t>success of missions.</a:t>
            </a:r>
            <a:endParaRPr sz="2000">
              <a:latin typeface="Helvetica Neue"/>
              <a:ea typeface="Helvetica Neue"/>
              <a:cs typeface="Helvetica Neue"/>
              <a:sym typeface="Helvetica Neue"/>
            </a:endParaRPr>
          </a:p>
        </p:txBody>
      </p:sp>
      <p:sp>
        <p:nvSpPr>
          <p:cNvPr id="411" name="Google Shape;411;p42"/>
          <p:cNvSpPr txBox="1"/>
          <p:nvPr>
            <p:ph type="title"/>
          </p:nvPr>
        </p:nvSpPr>
        <p:spPr>
          <a:xfrm>
            <a:off x="849002" y="418525"/>
            <a:ext cx="70881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Successful Launches by Site</a:t>
            </a:r>
            <a:endParaRPr/>
          </a:p>
        </p:txBody>
      </p:sp>
      <p:pic>
        <p:nvPicPr>
          <p:cNvPr id="412" name="Google Shape;412;p42"/>
          <p:cNvPicPr preferRelativeResize="0"/>
          <p:nvPr/>
        </p:nvPicPr>
        <p:blipFill rotWithShape="1">
          <a:blip r:embed="rId3">
            <a:alphaModFix/>
          </a:blip>
          <a:srcRect b="0" l="0" r="0" t="0"/>
          <a:stretch/>
        </p:blipFill>
        <p:spPr>
          <a:xfrm>
            <a:off x="2755900" y="1442719"/>
            <a:ext cx="5773420" cy="3972559"/>
          </a:xfrm>
          <a:prstGeom prst="rect">
            <a:avLst/>
          </a:prstGeom>
          <a:noFill/>
          <a:ln>
            <a:noFill/>
          </a:ln>
        </p:spPr>
      </p:pic>
      <p:sp>
        <p:nvSpPr>
          <p:cNvPr id="413" name="Google Shape;413;p42"/>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3"/>
          <p:cNvSpPr txBox="1"/>
          <p:nvPr/>
        </p:nvSpPr>
        <p:spPr>
          <a:xfrm>
            <a:off x="812800" y="5434647"/>
            <a:ext cx="5612130" cy="360680"/>
          </a:xfrm>
          <a:prstGeom prst="rect">
            <a:avLst/>
          </a:prstGeom>
          <a:noFill/>
          <a:ln>
            <a:noFill/>
          </a:ln>
        </p:spPr>
        <p:txBody>
          <a:bodyPr anchorCtr="0" anchor="t" bIns="0" lIns="0" spcFirstLastPara="1" rIns="0" wrap="square" tIns="12700">
            <a:spAutoFit/>
          </a:bodyPr>
          <a:lstStyle/>
          <a:p>
            <a:pPr indent="-229234"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76.9% of launches are successful in this site.</a:t>
            </a:r>
            <a:endParaRPr sz="2200">
              <a:latin typeface="Helvetica Neue"/>
              <a:ea typeface="Helvetica Neue"/>
              <a:cs typeface="Helvetica Neue"/>
              <a:sym typeface="Helvetica Neue"/>
            </a:endParaRPr>
          </a:p>
        </p:txBody>
      </p:sp>
      <p:sp>
        <p:nvSpPr>
          <p:cNvPr id="419" name="Google Shape;419;p43"/>
          <p:cNvSpPr txBox="1"/>
          <p:nvPr>
            <p:ph type="title"/>
          </p:nvPr>
        </p:nvSpPr>
        <p:spPr>
          <a:xfrm>
            <a:off x="849001" y="418525"/>
            <a:ext cx="93054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Launch Success Ratio for KSC LC-39A</a:t>
            </a:r>
            <a:endParaRPr/>
          </a:p>
        </p:txBody>
      </p:sp>
      <p:pic>
        <p:nvPicPr>
          <p:cNvPr id="420" name="Google Shape;420;p43"/>
          <p:cNvPicPr preferRelativeResize="0"/>
          <p:nvPr/>
        </p:nvPicPr>
        <p:blipFill rotWithShape="1">
          <a:blip r:embed="rId3">
            <a:alphaModFix/>
          </a:blip>
          <a:srcRect b="0" l="0" r="0" t="0"/>
          <a:stretch/>
        </p:blipFill>
        <p:spPr>
          <a:xfrm>
            <a:off x="3208020" y="2047239"/>
            <a:ext cx="5775959" cy="2763519"/>
          </a:xfrm>
          <a:prstGeom prst="rect">
            <a:avLst/>
          </a:prstGeom>
          <a:noFill/>
          <a:ln>
            <a:noFill/>
          </a:ln>
        </p:spPr>
      </p:pic>
      <p:sp>
        <p:nvSpPr>
          <p:cNvPr id="421" name="Google Shape;421;p43"/>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4"/>
          <p:cNvSpPr txBox="1"/>
          <p:nvPr/>
        </p:nvSpPr>
        <p:spPr>
          <a:xfrm>
            <a:off x="848994" y="5434647"/>
            <a:ext cx="9687560"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Payloads under 6,000kg and FT boosters are the most successful combination.</a:t>
            </a:r>
            <a:endParaRPr sz="2200">
              <a:latin typeface="Helvetica Neue"/>
              <a:ea typeface="Helvetica Neue"/>
              <a:cs typeface="Helvetica Neue"/>
              <a:sym typeface="Helvetica Neue"/>
            </a:endParaRPr>
          </a:p>
        </p:txBody>
      </p:sp>
      <p:sp>
        <p:nvSpPr>
          <p:cNvPr id="427" name="Google Shape;427;p44"/>
          <p:cNvSpPr txBox="1"/>
          <p:nvPr>
            <p:ph type="title"/>
          </p:nvPr>
        </p:nvSpPr>
        <p:spPr>
          <a:xfrm>
            <a:off x="849001" y="418525"/>
            <a:ext cx="70881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Payload vs. Launch Outcome</a:t>
            </a:r>
            <a:endParaRPr/>
          </a:p>
        </p:txBody>
      </p:sp>
      <p:pic>
        <p:nvPicPr>
          <p:cNvPr id="428" name="Google Shape;428;p44"/>
          <p:cNvPicPr preferRelativeResize="0"/>
          <p:nvPr/>
        </p:nvPicPr>
        <p:blipFill rotWithShape="1">
          <a:blip r:embed="rId3">
            <a:alphaModFix/>
          </a:blip>
          <a:srcRect b="0" l="0" r="0" t="0"/>
          <a:stretch/>
        </p:blipFill>
        <p:spPr>
          <a:xfrm>
            <a:off x="2816860" y="1666239"/>
            <a:ext cx="6309360" cy="3525520"/>
          </a:xfrm>
          <a:prstGeom prst="rect">
            <a:avLst/>
          </a:prstGeom>
          <a:noFill/>
          <a:ln>
            <a:noFill/>
          </a:ln>
        </p:spPr>
      </p:pic>
      <p:sp>
        <p:nvSpPr>
          <p:cNvPr id="429" name="Google Shape;429;p44"/>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5"/>
          <p:cNvSpPr txBox="1"/>
          <p:nvPr/>
        </p:nvSpPr>
        <p:spPr>
          <a:xfrm>
            <a:off x="848994" y="5434647"/>
            <a:ext cx="8232140" cy="36068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There’s not enough data to estimate risk of launches over 7,000kg</a:t>
            </a:r>
            <a:endParaRPr sz="2200">
              <a:latin typeface="Helvetica Neue"/>
              <a:ea typeface="Helvetica Neue"/>
              <a:cs typeface="Helvetica Neue"/>
              <a:sym typeface="Helvetica Neue"/>
            </a:endParaRPr>
          </a:p>
        </p:txBody>
      </p:sp>
      <p:sp>
        <p:nvSpPr>
          <p:cNvPr id="435" name="Google Shape;435;p45"/>
          <p:cNvSpPr txBox="1"/>
          <p:nvPr>
            <p:ph type="title"/>
          </p:nvPr>
        </p:nvSpPr>
        <p:spPr>
          <a:xfrm>
            <a:off x="849001" y="418525"/>
            <a:ext cx="71766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Payload vs. Launch Outcome</a:t>
            </a:r>
            <a:endParaRPr/>
          </a:p>
        </p:txBody>
      </p:sp>
      <p:pic>
        <p:nvPicPr>
          <p:cNvPr id="436" name="Google Shape;436;p45"/>
          <p:cNvPicPr preferRelativeResize="0"/>
          <p:nvPr/>
        </p:nvPicPr>
        <p:blipFill rotWithShape="1">
          <a:blip r:embed="rId3">
            <a:alphaModFix/>
          </a:blip>
          <a:srcRect b="0" l="0" r="0" t="0"/>
          <a:stretch/>
        </p:blipFill>
        <p:spPr>
          <a:xfrm>
            <a:off x="2872739" y="1656079"/>
            <a:ext cx="6309360" cy="3545840"/>
          </a:xfrm>
          <a:prstGeom prst="rect">
            <a:avLst/>
          </a:prstGeom>
          <a:noFill/>
          <a:ln>
            <a:noFill/>
          </a:ln>
        </p:spPr>
      </p:pic>
      <p:sp>
        <p:nvSpPr>
          <p:cNvPr id="437" name="Google Shape;437;p45"/>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1" name="Shape 441"/>
        <p:cNvGrpSpPr/>
        <p:nvPr/>
      </p:nvGrpSpPr>
      <p:grpSpPr>
        <a:xfrm>
          <a:off x="0" y="0"/>
          <a:ext cx="0" cy="0"/>
          <a:chOff x="0" y="0"/>
          <a:chExt cx="0" cy="0"/>
        </a:xfrm>
      </p:grpSpPr>
      <p:pic>
        <p:nvPicPr>
          <p:cNvPr id="442" name="Google Shape;442;p46"/>
          <p:cNvPicPr preferRelativeResize="0"/>
          <p:nvPr/>
        </p:nvPicPr>
        <p:blipFill rotWithShape="1">
          <a:blip r:embed="rId3">
            <a:alphaModFix/>
          </a:blip>
          <a:srcRect b="0" l="0" r="0" t="0"/>
          <a:stretch/>
        </p:blipFill>
        <p:spPr>
          <a:xfrm>
            <a:off x="0" y="0"/>
            <a:ext cx="12191999" cy="685799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7"/>
          <p:cNvSpPr txBox="1"/>
          <p:nvPr/>
        </p:nvSpPr>
        <p:spPr>
          <a:xfrm>
            <a:off x="848994" y="2098421"/>
            <a:ext cx="5086350" cy="2393950"/>
          </a:xfrm>
          <a:prstGeom prst="rect">
            <a:avLst/>
          </a:prstGeom>
          <a:noFill/>
          <a:ln>
            <a:noFill/>
          </a:ln>
        </p:spPr>
        <p:txBody>
          <a:bodyPr anchorCtr="0" anchor="t" bIns="0" lIns="0" spcFirstLastPara="1" rIns="0" wrap="square" tIns="12700">
            <a:spAutoFit/>
          </a:bodyPr>
          <a:lstStyle/>
          <a:p>
            <a:pPr indent="-228600" lvl="0" marL="241300" marR="147955"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Four classification models were tested,  and their accuracies are plotted beside;</a:t>
            </a:r>
            <a:endParaRPr sz="2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92929"/>
              </a:buClr>
              <a:buSzPts val="2500"/>
              <a:buFont typeface="Arial"/>
              <a:buNone/>
            </a:pPr>
            <a:r>
              <a:t/>
            </a:r>
            <a:endParaRPr sz="2500">
              <a:latin typeface="Helvetica Neue"/>
              <a:ea typeface="Helvetica Neue"/>
              <a:cs typeface="Helvetica Neue"/>
              <a:sym typeface="Helvetica Neue"/>
            </a:endParaRPr>
          </a:p>
          <a:p>
            <a:pPr indent="0" lvl="0" marL="0" marR="0" rtl="0" algn="l">
              <a:lnSpc>
                <a:spcPct val="100000"/>
              </a:lnSpc>
              <a:spcBef>
                <a:spcPts val="5"/>
              </a:spcBef>
              <a:spcAft>
                <a:spcPts val="0"/>
              </a:spcAft>
              <a:buClr>
                <a:srgbClr val="292929"/>
              </a:buClr>
              <a:buSzPts val="2300"/>
              <a:buFont typeface="Arial"/>
              <a:buNone/>
            </a:pPr>
            <a:r>
              <a:t/>
            </a:r>
            <a:endParaRPr sz="2300">
              <a:latin typeface="Helvetica Neue"/>
              <a:ea typeface="Helvetica Neue"/>
              <a:cs typeface="Helvetica Neue"/>
              <a:sym typeface="Helvetica Neue"/>
            </a:endParaRPr>
          </a:p>
          <a:p>
            <a:pPr indent="-228600" lvl="0" marL="241300" marR="5080" rtl="0" algn="l">
              <a:lnSpc>
                <a:spcPct val="100000"/>
              </a:lnSpc>
              <a:spcBef>
                <a:spcPts val="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model with the highest classification  accuracy is Decision Tree Classifier,  which has accuracies over than 87%.</a:t>
            </a:r>
            <a:endParaRPr sz="2200">
              <a:latin typeface="Helvetica Neue"/>
              <a:ea typeface="Helvetica Neue"/>
              <a:cs typeface="Helvetica Neue"/>
              <a:sym typeface="Helvetica Neue"/>
            </a:endParaRPr>
          </a:p>
        </p:txBody>
      </p:sp>
      <p:sp>
        <p:nvSpPr>
          <p:cNvPr id="448" name="Google Shape;448;p47"/>
          <p:cNvSpPr txBox="1"/>
          <p:nvPr>
            <p:ph type="title"/>
          </p:nvPr>
        </p:nvSpPr>
        <p:spPr>
          <a:xfrm>
            <a:off x="849002" y="418775"/>
            <a:ext cx="58128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Classification Accuracy</a:t>
            </a:r>
            <a:endParaRPr/>
          </a:p>
        </p:txBody>
      </p:sp>
      <p:pic>
        <p:nvPicPr>
          <p:cNvPr id="449" name="Google Shape;449;p47"/>
          <p:cNvPicPr preferRelativeResize="0"/>
          <p:nvPr/>
        </p:nvPicPr>
        <p:blipFill rotWithShape="1">
          <a:blip r:embed="rId3">
            <a:alphaModFix/>
          </a:blip>
          <a:srcRect b="0" l="0" r="0" t="0"/>
          <a:stretch/>
        </p:blipFill>
        <p:spPr>
          <a:xfrm>
            <a:off x="7167880" y="1897379"/>
            <a:ext cx="3677920" cy="2649220"/>
          </a:xfrm>
          <a:prstGeom prst="rect">
            <a:avLst/>
          </a:prstGeom>
          <a:noFill/>
          <a:ln>
            <a:noFill/>
          </a:ln>
        </p:spPr>
      </p:pic>
      <p:sp>
        <p:nvSpPr>
          <p:cNvPr id="450" name="Google Shape;450;p47"/>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8"/>
          <p:cNvSpPr txBox="1"/>
          <p:nvPr/>
        </p:nvSpPr>
        <p:spPr>
          <a:xfrm>
            <a:off x="848994" y="4972367"/>
            <a:ext cx="9220200" cy="636270"/>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000"/>
              <a:buFont typeface="Arial"/>
              <a:buChar char="•"/>
            </a:pPr>
            <a:r>
              <a:rPr lang="en-US" sz="2000">
                <a:solidFill>
                  <a:srgbClr val="292929"/>
                </a:solidFill>
                <a:latin typeface="Helvetica Neue"/>
                <a:ea typeface="Helvetica Neue"/>
                <a:cs typeface="Helvetica Neue"/>
                <a:sym typeface="Helvetica Neue"/>
              </a:rPr>
              <a:t>Confusion matrix of Decision Tree Classifier proves its accuracy by showing the big</a:t>
            </a:r>
            <a:endParaRPr sz="2000">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lang="en-US" sz="2000">
                <a:solidFill>
                  <a:srgbClr val="292929"/>
                </a:solidFill>
                <a:latin typeface="Helvetica Neue"/>
                <a:ea typeface="Helvetica Neue"/>
                <a:cs typeface="Helvetica Neue"/>
                <a:sym typeface="Helvetica Neue"/>
              </a:rPr>
              <a:t>numbers of true positive and true negative compared to the false ones.</a:t>
            </a:r>
            <a:endParaRPr sz="2000">
              <a:latin typeface="Helvetica Neue"/>
              <a:ea typeface="Helvetica Neue"/>
              <a:cs typeface="Helvetica Neue"/>
              <a:sym typeface="Helvetica Neue"/>
            </a:endParaRPr>
          </a:p>
        </p:txBody>
      </p:sp>
      <p:sp>
        <p:nvSpPr>
          <p:cNvPr id="456" name="Google Shape;456;p48"/>
          <p:cNvSpPr txBox="1"/>
          <p:nvPr>
            <p:ph type="title"/>
          </p:nvPr>
        </p:nvSpPr>
        <p:spPr>
          <a:xfrm>
            <a:off x="849001" y="418775"/>
            <a:ext cx="9668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Confusion Matrix of Decision Tree Classifier</a:t>
            </a:r>
            <a:endParaRPr/>
          </a:p>
        </p:txBody>
      </p:sp>
      <p:pic>
        <p:nvPicPr>
          <p:cNvPr id="457" name="Google Shape;457;p48"/>
          <p:cNvPicPr preferRelativeResize="0"/>
          <p:nvPr/>
        </p:nvPicPr>
        <p:blipFill rotWithShape="1">
          <a:blip r:embed="rId3">
            <a:alphaModFix/>
          </a:blip>
          <a:srcRect b="0" l="0" r="0" t="0"/>
          <a:stretch/>
        </p:blipFill>
        <p:spPr>
          <a:xfrm>
            <a:off x="1943100" y="1899920"/>
            <a:ext cx="3429000" cy="2649219"/>
          </a:xfrm>
          <a:prstGeom prst="rect">
            <a:avLst/>
          </a:prstGeom>
          <a:noFill/>
          <a:ln>
            <a:noFill/>
          </a:ln>
        </p:spPr>
      </p:pic>
      <p:sp>
        <p:nvSpPr>
          <p:cNvPr id="458" name="Google Shape;458;p48"/>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9"/>
          <p:cNvSpPr txBox="1"/>
          <p:nvPr/>
        </p:nvSpPr>
        <p:spPr>
          <a:xfrm>
            <a:off x="848994" y="1890712"/>
            <a:ext cx="8661400" cy="3756025"/>
          </a:xfrm>
          <a:prstGeom prst="rect">
            <a:avLst/>
          </a:prstGeom>
          <a:noFill/>
          <a:ln>
            <a:noFill/>
          </a:ln>
        </p:spPr>
        <p:txBody>
          <a:bodyPr anchorCtr="0" anchor="t" bIns="0" lIns="0" spcFirstLastPara="1" rIns="0" wrap="square" tIns="12700">
            <a:spAutoFit/>
          </a:bodyPr>
          <a:lstStyle/>
          <a:p>
            <a:pPr indent="-228600" lvl="0" marL="2413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Different data sources were analyzed, refining conclusions along the</a:t>
            </a:r>
            <a:endParaRPr sz="2200">
              <a:latin typeface="Helvetica Neue"/>
              <a:ea typeface="Helvetica Neue"/>
              <a:cs typeface="Helvetica Neue"/>
              <a:sym typeface="Helvetica Neue"/>
            </a:endParaRPr>
          </a:p>
          <a:p>
            <a:pPr indent="0" lvl="0" marL="241300" marR="0" rtl="0" algn="l">
              <a:lnSpc>
                <a:spcPct val="100000"/>
              </a:lnSpc>
              <a:spcBef>
                <a:spcPts val="5"/>
              </a:spcBef>
              <a:spcAft>
                <a:spcPts val="0"/>
              </a:spcAft>
              <a:buNone/>
            </a:pPr>
            <a:r>
              <a:rPr lang="en-US" sz="2200">
                <a:solidFill>
                  <a:srgbClr val="292929"/>
                </a:solidFill>
                <a:latin typeface="Helvetica Neue"/>
                <a:ea typeface="Helvetica Neue"/>
                <a:cs typeface="Helvetica Neue"/>
                <a:sym typeface="Helvetica Neue"/>
              </a:rPr>
              <a:t>process;</a:t>
            </a:r>
            <a:endParaRPr sz="2200">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best launch site is KSC LC-39A;</a:t>
            </a:r>
            <a:endParaRPr sz="2200">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Launches above 7,000kg are less risky;</a:t>
            </a:r>
            <a:endParaRPr sz="2200">
              <a:latin typeface="Helvetica Neue"/>
              <a:ea typeface="Helvetica Neue"/>
              <a:cs typeface="Helvetica Neue"/>
              <a:sym typeface="Helvetica Neue"/>
            </a:endParaRPr>
          </a:p>
          <a:p>
            <a:pPr indent="-228600" lvl="0" marL="241300" marR="97155" rtl="0" algn="l">
              <a:lnSpc>
                <a:spcPct val="100000"/>
              </a:lnSpc>
              <a:spcBef>
                <a:spcPts val="14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Although most of mission outcomes are successful, successful landing  outcomes seem to improve over time, according the evolution of  processes and rockets;</a:t>
            </a:r>
            <a:endParaRPr sz="2200">
              <a:latin typeface="Helvetica Neue"/>
              <a:ea typeface="Helvetica Neue"/>
              <a:cs typeface="Helvetica Neue"/>
              <a:sym typeface="Helvetica Neue"/>
            </a:endParaRPr>
          </a:p>
          <a:p>
            <a:pPr indent="-228600" lvl="0" marL="2413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Decision Tree Classifier can be used to predict successful landings and</a:t>
            </a:r>
            <a:endParaRPr sz="2200">
              <a:latin typeface="Helvetica Neue"/>
              <a:ea typeface="Helvetica Neue"/>
              <a:cs typeface="Helvetica Neue"/>
              <a:sym typeface="Helvetica Neue"/>
            </a:endParaRPr>
          </a:p>
          <a:p>
            <a:pPr indent="0" lvl="0" marL="241300" marR="0" rtl="0" algn="l">
              <a:lnSpc>
                <a:spcPct val="100000"/>
              </a:lnSpc>
              <a:spcBef>
                <a:spcPts val="0"/>
              </a:spcBef>
              <a:spcAft>
                <a:spcPts val="0"/>
              </a:spcAft>
              <a:buNone/>
            </a:pPr>
            <a:r>
              <a:rPr lang="en-US" sz="2200">
                <a:solidFill>
                  <a:srgbClr val="292929"/>
                </a:solidFill>
                <a:latin typeface="Helvetica Neue"/>
                <a:ea typeface="Helvetica Neue"/>
                <a:cs typeface="Helvetica Neue"/>
                <a:sym typeface="Helvetica Neue"/>
              </a:rPr>
              <a:t>increase profits.</a:t>
            </a:r>
            <a:endParaRPr sz="2200">
              <a:latin typeface="Helvetica Neue"/>
              <a:ea typeface="Helvetica Neue"/>
              <a:cs typeface="Helvetica Neue"/>
              <a:sym typeface="Helvetica Neue"/>
            </a:endParaRPr>
          </a:p>
        </p:txBody>
      </p:sp>
      <p:sp>
        <p:nvSpPr>
          <p:cNvPr id="464" name="Google Shape;464;p49"/>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465" name="Google Shape;465;p49"/>
          <p:cNvSpPr txBox="1"/>
          <p:nvPr>
            <p:ph type="title"/>
          </p:nvPr>
        </p:nvSpPr>
        <p:spPr>
          <a:xfrm>
            <a:off x="849006" y="418775"/>
            <a:ext cx="48906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Conclusions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 name="Shape 71"/>
        <p:cNvGrpSpPr/>
        <p:nvPr/>
      </p:nvGrpSpPr>
      <p:grpSpPr>
        <a:xfrm>
          <a:off x="0" y="0"/>
          <a:ext cx="0" cy="0"/>
          <a:chOff x="0" y="0"/>
          <a:chExt cx="0" cy="0"/>
        </a:xfrm>
      </p:grpSpPr>
      <p:pic>
        <p:nvPicPr>
          <p:cNvPr id="72" name="Google Shape;72;p5"/>
          <p:cNvPicPr preferRelativeResize="0"/>
          <p:nvPr/>
        </p:nvPicPr>
        <p:blipFill rotWithShape="1">
          <a:blip r:embed="rId3">
            <a:alphaModFix/>
          </a:blip>
          <a:srcRect b="0" l="0" r="0" t="0"/>
          <a:stretch/>
        </p:blipFill>
        <p:spPr>
          <a:xfrm>
            <a:off x="0" y="0"/>
            <a:ext cx="12191999" cy="6857998"/>
          </a:xfrm>
          <a:prstGeom prst="rect">
            <a:avLst/>
          </a:prstGeom>
          <a:noFill/>
          <a:ln>
            <a:noFill/>
          </a:ln>
        </p:spPr>
      </p:pic>
      <p:sp>
        <p:nvSpPr>
          <p:cNvPr id="73" name="Google Shape;73;p5"/>
          <p:cNvSpPr txBox="1"/>
          <p:nvPr/>
        </p:nvSpPr>
        <p:spPr>
          <a:xfrm>
            <a:off x="11968480" y="6394132"/>
            <a:ext cx="14859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600" u="none" cap="none" strike="noStrike">
                <a:solidFill>
                  <a:srgbClr val="1C7CDB"/>
                </a:solidFill>
                <a:latin typeface="Helvetica Neue"/>
                <a:ea typeface="Helvetica Neue"/>
                <a:cs typeface="Helvetica Neue"/>
                <a:sym typeface="Helvetica Neue"/>
              </a:rPr>
              <a:t>5</a:t>
            </a:r>
            <a:endParaRPr b="0" i="0" sz="1600" u="none" cap="none" strike="noStrike">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0"/>
          <p:cNvSpPr txBox="1"/>
          <p:nvPr/>
        </p:nvSpPr>
        <p:spPr>
          <a:xfrm>
            <a:off x="848994" y="1875091"/>
            <a:ext cx="8196580" cy="1210310"/>
          </a:xfrm>
          <a:prstGeom prst="rect">
            <a:avLst/>
          </a:prstGeom>
          <a:noFill/>
          <a:ln>
            <a:noFill/>
          </a:ln>
        </p:spPr>
        <p:txBody>
          <a:bodyPr anchorCtr="0" anchor="t" bIns="0" lIns="0" spcFirstLastPara="1" rIns="0" wrap="square" tIns="12700">
            <a:spAutoFit/>
          </a:bodyPr>
          <a:lstStyle/>
          <a:p>
            <a:pPr indent="-228600" lvl="0" marL="241300" marR="0" rtl="0" algn="l">
              <a:lnSpc>
                <a:spcPct val="11909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As an improvement for model tests, it’s important to set a value to</a:t>
            </a:r>
            <a:endParaRPr sz="2200">
              <a:latin typeface="Helvetica Neue"/>
              <a:ea typeface="Helvetica Neue"/>
              <a:cs typeface="Helvetica Neue"/>
              <a:sym typeface="Helvetica Neue"/>
            </a:endParaRPr>
          </a:p>
          <a:p>
            <a:pPr indent="0" lvl="0" marL="241300" marR="0" rtl="0" algn="l">
              <a:lnSpc>
                <a:spcPct val="119090"/>
              </a:lnSpc>
              <a:spcBef>
                <a:spcPts val="0"/>
              </a:spcBef>
              <a:spcAft>
                <a:spcPts val="0"/>
              </a:spcAft>
              <a:buNone/>
            </a:pPr>
            <a:r>
              <a:rPr lang="en-US" sz="2000">
                <a:solidFill>
                  <a:srgbClr val="292929"/>
                </a:solidFill>
                <a:latin typeface="Courier New"/>
                <a:ea typeface="Courier New"/>
                <a:cs typeface="Courier New"/>
                <a:sym typeface="Courier New"/>
              </a:rPr>
              <a:t>np.random.seed </a:t>
            </a:r>
            <a:r>
              <a:rPr lang="en-US" sz="2200">
                <a:solidFill>
                  <a:srgbClr val="292929"/>
                </a:solidFill>
                <a:latin typeface="Helvetica Neue"/>
                <a:ea typeface="Helvetica Neue"/>
                <a:cs typeface="Helvetica Neue"/>
                <a:sym typeface="Helvetica Neue"/>
              </a:rPr>
              <a:t>variable;</a:t>
            </a:r>
            <a:endParaRPr sz="2200">
              <a:latin typeface="Helvetica Neue"/>
              <a:ea typeface="Helvetica Neue"/>
              <a:cs typeface="Helvetica Neue"/>
              <a:sym typeface="Helvetica Neue"/>
            </a:endParaRPr>
          </a:p>
          <a:p>
            <a:pPr indent="-228600" lvl="0" marL="241300" marR="0" rtl="0" algn="l">
              <a:lnSpc>
                <a:spcPct val="100000"/>
              </a:lnSpc>
              <a:spcBef>
                <a:spcPts val="144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Folium didn’t show maps on Github, so I took screenshots.</a:t>
            </a:r>
            <a:endParaRPr sz="2200">
              <a:latin typeface="Helvetica Neue"/>
              <a:ea typeface="Helvetica Neue"/>
              <a:cs typeface="Helvetica Neue"/>
              <a:sym typeface="Helvetica Neue"/>
            </a:endParaRPr>
          </a:p>
        </p:txBody>
      </p:sp>
      <p:sp>
        <p:nvSpPr>
          <p:cNvPr id="471" name="Google Shape;471;p50"/>
          <p:cNvSpPr txBox="1"/>
          <p:nvPr>
            <p:ph idx="12" type="sldNum"/>
          </p:nvPr>
        </p:nvSpPr>
        <p:spPr>
          <a:xfrm>
            <a:off x="11086845" y="6104032"/>
            <a:ext cx="320040" cy="256539"/>
          </a:xfrm>
          <a:prstGeom prst="rect">
            <a:avLst/>
          </a:prstGeom>
          <a:noFill/>
          <a:ln>
            <a:noFill/>
          </a:ln>
        </p:spPr>
        <p:txBody>
          <a:bodyPr anchorCtr="0" anchor="t" bIns="0" lIns="0" spcFirstLastPara="1" rIns="0" wrap="square" tIns="0">
            <a:spAutoFit/>
          </a:bodyPr>
          <a:lstStyle/>
          <a:p>
            <a:pPr indent="0" lvl="0" marL="38100" rtl="0" algn="l">
              <a:lnSpc>
                <a:spcPct val="114937"/>
              </a:lnSpc>
              <a:spcBef>
                <a:spcPts val="0"/>
              </a:spcBef>
              <a:spcAft>
                <a:spcPts val="0"/>
              </a:spcAft>
              <a:buNone/>
            </a:pPr>
            <a:fld id="{00000000-1234-1234-1234-123412341234}" type="slidenum">
              <a:rPr lang="en-US"/>
              <a:t>‹#›</a:t>
            </a:fld>
            <a:endParaRPr/>
          </a:p>
        </p:txBody>
      </p:sp>
      <p:sp>
        <p:nvSpPr>
          <p:cNvPr id="472" name="Google Shape;472;p50"/>
          <p:cNvSpPr txBox="1"/>
          <p:nvPr>
            <p:ph type="title"/>
          </p:nvPr>
        </p:nvSpPr>
        <p:spPr>
          <a:xfrm>
            <a:off x="849003" y="418775"/>
            <a:ext cx="29283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Appendix</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6" name="Shape 476"/>
        <p:cNvGrpSpPr/>
        <p:nvPr/>
      </p:nvGrpSpPr>
      <p:grpSpPr>
        <a:xfrm>
          <a:off x="0" y="0"/>
          <a:ext cx="0" cy="0"/>
          <a:chOff x="0" y="0"/>
          <a:chExt cx="0" cy="0"/>
        </a:xfrm>
      </p:grpSpPr>
      <p:pic>
        <p:nvPicPr>
          <p:cNvPr id="477" name="Google Shape;477;p51"/>
          <p:cNvPicPr preferRelativeResize="0"/>
          <p:nvPr/>
        </p:nvPicPr>
        <p:blipFill rotWithShape="1">
          <a:blip r:embed="rId3">
            <a:alphaModFix/>
          </a:blip>
          <a:srcRect b="0" l="0" r="0" t="0"/>
          <a:stretch/>
        </p:blipFill>
        <p:spPr>
          <a:xfrm>
            <a:off x="0" y="0"/>
            <a:ext cx="12191999" cy="68579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6"/>
          <p:cNvSpPr txBox="1"/>
          <p:nvPr/>
        </p:nvSpPr>
        <p:spPr>
          <a:xfrm>
            <a:off x="848994" y="1418006"/>
            <a:ext cx="9896475" cy="4483100"/>
          </a:xfrm>
          <a:prstGeom prst="rect">
            <a:avLst/>
          </a:prstGeom>
          <a:noFill/>
          <a:ln>
            <a:noFill/>
          </a:ln>
        </p:spPr>
        <p:txBody>
          <a:bodyPr anchorCtr="0" anchor="t" bIns="0" lIns="0" spcFirstLastPara="1" rIns="0" wrap="square" tIns="191125">
            <a:spAutoFit/>
          </a:bodyPr>
          <a:lstStyle/>
          <a:p>
            <a:pPr indent="0" lvl="0" marL="12700" marR="0" rtl="0" algn="l">
              <a:lnSpc>
                <a:spcPct val="100000"/>
              </a:lnSpc>
              <a:spcBef>
                <a:spcPts val="0"/>
              </a:spcBef>
              <a:spcAft>
                <a:spcPts val="0"/>
              </a:spcAft>
              <a:buNone/>
            </a:pPr>
            <a:r>
              <a:rPr b="0" i="0" lang="en-US" sz="2200" u="none" cap="none" strike="noStrike">
                <a:solidFill>
                  <a:srgbClr val="0A48CA"/>
                </a:solidFill>
                <a:latin typeface="Helvetica Neue"/>
                <a:ea typeface="Helvetica Neue"/>
                <a:cs typeface="Helvetica Neue"/>
                <a:sym typeface="Helvetica Neue"/>
              </a:rPr>
              <a:t>Executive Summary</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40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Data collection methodology:</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20"/>
              </a:spcBef>
              <a:spcAft>
                <a:spcPts val="0"/>
              </a:spcAft>
              <a:buClr>
                <a:srgbClr val="767070"/>
              </a:buClr>
              <a:buSzPts val="1900"/>
              <a:buFont typeface="Arial"/>
              <a:buChar char="•"/>
            </a:pPr>
            <a:r>
              <a:rPr b="0" i="0" lang="en-US" sz="1900" u="none" cap="none" strike="noStrike">
                <a:solidFill>
                  <a:srgbClr val="767070"/>
                </a:solidFill>
                <a:latin typeface="Helvetica Neue"/>
                <a:ea typeface="Helvetica Neue"/>
                <a:cs typeface="Helvetica Neue"/>
                <a:sym typeface="Helvetica Neue"/>
              </a:rPr>
              <a:t>Data from Space X was obtained from 2 sources:</a:t>
            </a:r>
            <a:endParaRPr b="0" i="0" sz="1900" u="none" cap="none" strike="noStrike">
              <a:latin typeface="Helvetica Neue"/>
              <a:ea typeface="Helvetica Neue"/>
              <a:cs typeface="Helvetica Neue"/>
              <a:sym typeface="Helvetica Neue"/>
            </a:endParaRPr>
          </a:p>
          <a:p>
            <a:pPr indent="-229235" lvl="2" marL="1155700" marR="0" rtl="0" algn="l">
              <a:lnSpc>
                <a:spcPct val="100000"/>
              </a:lnSpc>
              <a:spcBef>
                <a:spcPts val="1420"/>
              </a:spcBef>
              <a:spcAft>
                <a:spcPts val="0"/>
              </a:spcAft>
              <a:buClr>
                <a:srgbClr val="767070"/>
              </a:buClr>
              <a:buSzPts val="1800"/>
              <a:buFont typeface="Arial"/>
              <a:buChar char="•"/>
            </a:pPr>
            <a:r>
              <a:rPr b="0" i="0" lang="en-US" sz="1800" u="none" cap="none" strike="noStrike">
                <a:solidFill>
                  <a:srgbClr val="767070"/>
                </a:solidFill>
                <a:latin typeface="Helvetica Neue"/>
                <a:ea typeface="Helvetica Neue"/>
                <a:cs typeface="Helvetica Neue"/>
                <a:sym typeface="Helvetica Neue"/>
              </a:rPr>
              <a:t>Space X API (</a:t>
            </a:r>
            <a:r>
              <a:rPr b="0" i="0" lang="en-US" sz="1800" u="sng" cap="none" strike="noStrike">
                <a:solidFill>
                  <a:srgbClr val="0462C1"/>
                </a:solidFill>
                <a:latin typeface="Helvetica Neue"/>
                <a:ea typeface="Helvetica Neue"/>
                <a:cs typeface="Helvetica Neue"/>
                <a:sym typeface="Helvetica Neue"/>
                <a:hlinkClick r:id="rId3">
                  <a:extLst>
                    <a:ext uri="{A12FA001-AC4F-418D-AE19-62706E023703}">
                      <ahyp:hlinkClr val="tx"/>
                    </a:ext>
                  </a:extLst>
                </a:hlinkClick>
              </a:rPr>
              <a:t>https://api.spacexdata.com/v4/rockets/</a:t>
            </a:r>
            <a:r>
              <a:rPr b="0" i="0" lang="en-US" sz="1800" u="none" cap="none" strike="noStrike">
                <a:solidFill>
                  <a:srgbClr val="767070"/>
                </a:solidFill>
                <a:latin typeface="Helvetica Neue"/>
                <a:ea typeface="Helvetica Neue"/>
                <a:cs typeface="Helvetica Neue"/>
                <a:sym typeface="Helvetica Neue"/>
              </a:rPr>
              <a:t>)</a:t>
            </a:r>
            <a:endParaRPr b="0" i="0" sz="1800" u="none" cap="none" strike="noStrike">
              <a:latin typeface="Helvetica Neue"/>
              <a:ea typeface="Helvetica Neue"/>
              <a:cs typeface="Helvetica Neue"/>
              <a:sym typeface="Helvetica Neue"/>
            </a:endParaRPr>
          </a:p>
          <a:p>
            <a:pPr indent="-229235" lvl="2" marL="1155700" marR="1033144" rtl="0" algn="l">
              <a:lnSpc>
                <a:spcPct val="100000"/>
              </a:lnSpc>
              <a:spcBef>
                <a:spcPts val="1405"/>
              </a:spcBef>
              <a:spcAft>
                <a:spcPts val="0"/>
              </a:spcAft>
              <a:buClr>
                <a:srgbClr val="767070"/>
              </a:buClr>
              <a:buSzPts val="1800"/>
              <a:buFont typeface="Arial"/>
              <a:buChar char="•"/>
            </a:pPr>
            <a:r>
              <a:rPr b="0" i="0" lang="en-US" sz="1800" u="none" cap="none" strike="noStrike">
                <a:solidFill>
                  <a:srgbClr val="767070"/>
                </a:solidFill>
                <a:latin typeface="Helvetica Neue"/>
                <a:ea typeface="Helvetica Neue"/>
                <a:cs typeface="Helvetica Neue"/>
                <a:sym typeface="Helvetica Neue"/>
              </a:rPr>
              <a:t>WebScraping  (https://en.wikipedia.org/wiki/List_of_Falcon/_9/_and_Falcon_Heavy_launches)</a:t>
            </a:r>
            <a:endParaRPr b="0" i="0" sz="1800" u="none" cap="none" strike="noStrike">
              <a:latin typeface="Helvetica Neue"/>
              <a:ea typeface="Helvetica Neue"/>
              <a:cs typeface="Helvetica Neue"/>
              <a:sym typeface="Helvetica Neue"/>
            </a:endParaRPr>
          </a:p>
          <a:p>
            <a:pPr indent="-228600" lvl="0" marL="241300" marR="0" rtl="0" algn="l">
              <a:lnSpc>
                <a:spcPct val="100000"/>
              </a:lnSpc>
              <a:spcBef>
                <a:spcPts val="136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Perform data wrangling</a:t>
            </a:r>
            <a:endParaRPr b="0" i="0" sz="2200" u="none" cap="none" strike="noStrike">
              <a:latin typeface="Helvetica Neue"/>
              <a:ea typeface="Helvetica Neue"/>
              <a:cs typeface="Helvetica Neue"/>
              <a:sym typeface="Helvetica Neue"/>
            </a:endParaRPr>
          </a:p>
          <a:p>
            <a:pPr indent="-228600" lvl="1" marL="698500" marR="0" rtl="0" algn="l">
              <a:lnSpc>
                <a:spcPct val="100000"/>
              </a:lnSpc>
              <a:spcBef>
                <a:spcPts val="1420"/>
              </a:spcBef>
              <a:spcAft>
                <a:spcPts val="0"/>
              </a:spcAft>
              <a:buClr>
                <a:srgbClr val="767070"/>
              </a:buClr>
              <a:buSzPts val="1900"/>
              <a:buFont typeface="Arial"/>
              <a:buChar char="•"/>
            </a:pPr>
            <a:r>
              <a:rPr b="0" i="0" lang="en-US" sz="1900" u="none" cap="none" strike="noStrike">
                <a:solidFill>
                  <a:srgbClr val="767070"/>
                </a:solidFill>
                <a:latin typeface="Helvetica Neue"/>
                <a:ea typeface="Helvetica Neue"/>
                <a:cs typeface="Helvetica Neue"/>
                <a:sym typeface="Helvetica Neue"/>
              </a:rPr>
              <a:t>Collected data was enriched by creating a landing outcome label based on outcome data</a:t>
            </a:r>
            <a:endParaRPr b="0" i="0" sz="1900" u="none" cap="none" strike="noStrike">
              <a:latin typeface="Helvetica Neue"/>
              <a:ea typeface="Helvetica Neue"/>
              <a:cs typeface="Helvetica Neue"/>
              <a:sym typeface="Helvetica Neue"/>
            </a:endParaRPr>
          </a:p>
          <a:p>
            <a:pPr indent="0" lvl="0" marL="698500" marR="0" rtl="0" algn="l">
              <a:lnSpc>
                <a:spcPct val="100000"/>
              </a:lnSpc>
              <a:spcBef>
                <a:spcPts val="0"/>
              </a:spcBef>
              <a:spcAft>
                <a:spcPts val="0"/>
              </a:spcAft>
              <a:buNone/>
            </a:pPr>
            <a:r>
              <a:rPr b="0" i="0" lang="en-US" sz="1900" u="none" cap="none" strike="noStrike">
                <a:solidFill>
                  <a:srgbClr val="767070"/>
                </a:solidFill>
                <a:latin typeface="Helvetica Neue"/>
                <a:ea typeface="Helvetica Neue"/>
                <a:cs typeface="Helvetica Neue"/>
                <a:sym typeface="Helvetica Neue"/>
              </a:rPr>
              <a:t>after summarizing and analyzing features</a:t>
            </a:r>
            <a:endParaRPr b="0" i="0" sz="1900" u="none" cap="none" strike="noStrike">
              <a:latin typeface="Helvetica Neue"/>
              <a:ea typeface="Helvetica Neue"/>
              <a:cs typeface="Helvetica Neue"/>
              <a:sym typeface="Helvetica Neue"/>
            </a:endParaRPr>
          </a:p>
          <a:p>
            <a:pPr indent="-228600" lvl="0" marL="241300" marR="0" rtl="0" algn="l">
              <a:lnSpc>
                <a:spcPct val="100000"/>
              </a:lnSpc>
              <a:spcBef>
                <a:spcPts val="138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Perform exploratory data analysis (EDA) using visualization and SQL</a:t>
            </a:r>
            <a:endParaRPr b="0" i="0" sz="2200" u="none" cap="none" strike="noStrike">
              <a:latin typeface="Helvetica Neue"/>
              <a:ea typeface="Helvetica Neue"/>
              <a:cs typeface="Helvetica Neue"/>
              <a:sym typeface="Helvetica Neue"/>
            </a:endParaRPr>
          </a:p>
        </p:txBody>
      </p:sp>
      <p:sp>
        <p:nvSpPr>
          <p:cNvPr id="79" name="Google Shape;79;p6"/>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80" name="Google Shape;80;p6"/>
          <p:cNvSpPr txBox="1"/>
          <p:nvPr>
            <p:ph type="title"/>
          </p:nvPr>
        </p:nvSpPr>
        <p:spPr>
          <a:xfrm>
            <a:off x="849002" y="418775"/>
            <a:ext cx="35955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Methodology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7"/>
          <p:cNvSpPr txBox="1"/>
          <p:nvPr/>
        </p:nvSpPr>
        <p:spPr>
          <a:xfrm>
            <a:off x="848994" y="1636966"/>
            <a:ext cx="9945370" cy="330898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2200" u="none" cap="none" strike="noStrike">
                <a:solidFill>
                  <a:srgbClr val="0A48CA"/>
                </a:solidFill>
                <a:latin typeface="Helvetica Neue"/>
                <a:ea typeface="Helvetica Neue"/>
                <a:cs typeface="Helvetica Neue"/>
                <a:sym typeface="Helvetica Neue"/>
              </a:rPr>
              <a:t>Executive Summary</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925"/>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Perform interactive visual analytics using Folium and Plotly Dash</a:t>
            </a:r>
            <a:endParaRPr b="0" i="0" sz="2200" u="none" cap="none" strike="noStrike">
              <a:latin typeface="Helvetica Neue"/>
              <a:ea typeface="Helvetica Neue"/>
              <a:cs typeface="Helvetica Neue"/>
              <a:sym typeface="Helvetica Neue"/>
            </a:endParaRPr>
          </a:p>
          <a:p>
            <a:pPr indent="-228600" lvl="0" marL="241300" marR="0" rtl="0" algn="l">
              <a:lnSpc>
                <a:spcPct val="100000"/>
              </a:lnSpc>
              <a:spcBef>
                <a:spcPts val="1939"/>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Perform predictive analysis using classification models</a:t>
            </a:r>
            <a:endParaRPr b="0" i="0" sz="2200" u="none" cap="none" strike="noStrike">
              <a:latin typeface="Helvetica Neue"/>
              <a:ea typeface="Helvetica Neue"/>
              <a:cs typeface="Helvetica Neue"/>
              <a:sym typeface="Helvetica Neue"/>
            </a:endParaRPr>
          </a:p>
          <a:p>
            <a:pPr indent="-228600" lvl="1" marL="698500" marR="5080" rtl="0" algn="l">
              <a:lnSpc>
                <a:spcPct val="120000"/>
              </a:lnSpc>
              <a:spcBef>
                <a:spcPts val="1395"/>
              </a:spcBef>
              <a:spcAft>
                <a:spcPts val="0"/>
              </a:spcAft>
              <a:buClr>
                <a:srgbClr val="767070"/>
              </a:buClr>
              <a:buSzPts val="2200"/>
              <a:buFont typeface="Arial"/>
              <a:buChar char="•"/>
            </a:pPr>
            <a:r>
              <a:rPr b="0" i="0" lang="en-US" sz="2200" u="none" cap="none" strike="noStrike">
                <a:solidFill>
                  <a:srgbClr val="767070"/>
                </a:solidFill>
                <a:latin typeface="Helvetica Neue"/>
                <a:ea typeface="Helvetica Neue"/>
                <a:cs typeface="Helvetica Neue"/>
                <a:sym typeface="Helvetica Neue"/>
              </a:rPr>
              <a:t>Data that was collected until this step were normalized, divided in training  and test data sets and evaluated by four different classification models, being  the accuracy of each model evaluated using different combinations of  parameters.</a:t>
            </a:r>
            <a:endParaRPr b="0" i="0" sz="2200" u="none" cap="none" strike="noStrike">
              <a:latin typeface="Helvetica Neue"/>
              <a:ea typeface="Helvetica Neue"/>
              <a:cs typeface="Helvetica Neue"/>
              <a:sym typeface="Helvetica Neue"/>
            </a:endParaRPr>
          </a:p>
        </p:txBody>
      </p:sp>
      <p:sp>
        <p:nvSpPr>
          <p:cNvPr id="86" name="Google Shape;86;p7"/>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87" name="Google Shape;87;p7"/>
          <p:cNvSpPr txBox="1"/>
          <p:nvPr>
            <p:ph type="title"/>
          </p:nvPr>
        </p:nvSpPr>
        <p:spPr>
          <a:xfrm>
            <a:off x="849003" y="418775"/>
            <a:ext cx="40959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Methodology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8"/>
          <p:cNvSpPr txBox="1"/>
          <p:nvPr/>
        </p:nvSpPr>
        <p:spPr>
          <a:xfrm>
            <a:off x="848994" y="1841880"/>
            <a:ext cx="10200000" cy="1367400"/>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Data sets were collected from Space X API (</a:t>
            </a:r>
            <a:r>
              <a:rPr b="0" i="0" lang="en-US" sz="2200" u="sng" cap="none" strike="noStrike">
                <a:solidFill>
                  <a:srgbClr val="292929"/>
                </a:solidFill>
                <a:latin typeface="Helvetica Neue"/>
                <a:ea typeface="Helvetica Neue"/>
                <a:cs typeface="Helvetica Neue"/>
                <a:sym typeface="Helvetica Neue"/>
                <a:hlinkClick r:id="rId3">
                  <a:extLst>
                    <a:ext uri="{A12FA001-AC4F-418D-AE19-62706E023703}">
                      <ahyp:hlinkClr val="tx"/>
                    </a:ext>
                  </a:extLst>
                </a:hlinkClick>
              </a:rPr>
              <a:t>https://api.spacexdata.com/v4/rockets/</a:t>
            </a:r>
            <a:r>
              <a:rPr b="0" i="0" lang="en-US" sz="2200" u="none" cap="none" strike="noStrike">
                <a:solidFill>
                  <a:srgbClr val="292929"/>
                </a:solidFill>
                <a:latin typeface="Helvetica Neue"/>
                <a:ea typeface="Helvetica Neue"/>
                <a:cs typeface="Helvetica Neue"/>
                <a:sym typeface="Helvetica Neue"/>
              </a:rPr>
              <a:t>)  and from Wikipedia  (</a:t>
            </a:r>
            <a:r>
              <a:rPr b="0" i="0" lang="en-US" sz="2200" u="sng" cap="none" strike="noStrike">
                <a:solidFill>
                  <a:srgbClr val="292929"/>
                </a:solidFill>
                <a:latin typeface="Helvetica Neue"/>
                <a:ea typeface="Helvetica Neue"/>
                <a:cs typeface="Helvetica Neue"/>
                <a:sym typeface="Helvetica Neue"/>
                <a:hlinkClick r:id="rId4">
                  <a:extLst>
                    <a:ext uri="{A12FA001-AC4F-418D-AE19-62706E023703}">
                      <ahyp:hlinkClr val="tx"/>
                    </a:ext>
                  </a:extLst>
                </a:hlinkClick>
              </a:rPr>
              <a:t>https://en.wikipedia.org/wiki/List_of_Falcon/_9/_and_Falcon_Heavy_launches</a:t>
            </a:r>
            <a:r>
              <a:rPr b="0" i="0" lang="en-US" sz="2200" u="none" cap="none" strike="noStrike">
                <a:solidFill>
                  <a:srgbClr val="292929"/>
                </a:solidFill>
                <a:latin typeface="Helvetica Neue"/>
                <a:ea typeface="Helvetica Neue"/>
                <a:cs typeface="Helvetica Neue"/>
                <a:sym typeface="Helvetica Neue"/>
              </a:rPr>
              <a:t>),  using web scraping </a:t>
            </a:r>
            <a:r>
              <a:rPr lang="en-US" sz="2200">
                <a:solidFill>
                  <a:srgbClr val="292929"/>
                </a:solidFill>
                <a:latin typeface="Helvetica Neue"/>
                <a:ea typeface="Helvetica Neue"/>
                <a:cs typeface="Helvetica Neue"/>
                <a:sym typeface="Helvetica Neue"/>
              </a:rPr>
              <a:t>techniques</a:t>
            </a:r>
            <a:r>
              <a:rPr b="0" i="0" lang="en-US" sz="2200" u="none" cap="none" strike="noStrike">
                <a:solidFill>
                  <a:srgbClr val="292929"/>
                </a:solidFill>
                <a:latin typeface="Helvetica Neue"/>
                <a:ea typeface="Helvetica Neue"/>
                <a:cs typeface="Helvetica Neue"/>
                <a:sym typeface="Helvetica Neue"/>
              </a:rPr>
              <a:t>.</a:t>
            </a:r>
            <a:endParaRPr b="0" i="0" sz="2200" u="none" cap="none" strike="noStrike">
              <a:latin typeface="Helvetica Neue"/>
              <a:ea typeface="Helvetica Neue"/>
              <a:cs typeface="Helvetica Neue"/>
              <a:sym typeface="Helvetica Neue"/>
            </a:endParaRPr>
          </a:p>
        </p:txBody>
      </p:sp>
      <p:sp>
        <p:nvSpPr>
          <p:cNvPr id="93" name="Google Shape;93;p8"/>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
        <p:nvSpPr>
          <p:cNvPr id="94" name="Google Shape;94;p8"/>
          <p:cNvSpPr txBox="1"/>
          <p:nvPr>
            <p:ph type="title"/>
          </p:nvPr>
        </p:nvSpPr>
        <p:spPr>
          <a:xfrm>
            <a:off x="849004" y="418775"/>
            <a:ext cx="49101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Collection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9"/>
          <p:cNvSpPr txBox="1"/>
          <p:nvPr/>
        </p:nvSpPr>
        <p:spPr>
          <a:xfrm>
            <a:off x="899794" y="1816353"/>
            <a:ext cx="4432935" cy="2215515"/>
          </a:xfrm>
          <a:prstGeom prst="rect">
            <a:avLst/>
          </a:prstGeom>
          <a:noFill/>
          <a:ln>
            <a:noFill/>
          </a:ln>
        </p:spPr>
        <p:txBody>
          <a:bodyPr anchorCtr="0" anchor="t" bIns="0" lIns="0" spcFirstLastPara="1" rIns="0" wrap="square" tIns="12700">
            <a:spAutoFit/>
          </a:bodyPr>
          <a:lstStyle/>
          <a:p>
            <a:pPr indent="-228600" lvl="0" marL="241300" marR="32766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SpaceX offers a public API from  where data can be obtained and  then used;</a:t>
            </a:r>
            <a:endParaRPr b="0" i="0" sz="2200" u="none" cap="none" strike="noStrike">
              <a:latin typeface="Helvetica Neue"/>
              <a:ea typeface="Helvetica Neue"/>
              <a:cs typeface="Helvetica Neue"/>
              <a:sym typeface="Helvetica Neue"/>
            </a:endParaRPr>
          </a:p>
          <a:p>
            <a:pPr indent="-228600" lvl="0" marL="241300" marR="508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Helvetica Neue"/>
                <a:ea typeface="Helvetica Neue"/>
                <a:cs typeface="Helvetica Neue"/>
                <a:sym typeface="Helvetica Neue"/>
              </a:rPr>
              <a:t>This API was used according to the  flowchart beside and then data is  persisted.</a:t>
            </a:r>
            <a:endParaRPr b="0" i="0" sz="2200" u="none" cap="none" strike="noStrike">
              <a:latin typeface="Helvetica Neue"/>
              <a:ea typeface="Helvetica Neue"/>
              <a:cs typeface="Helvetica Neue"/>
              <a:sym typeface="Helvetica Neue"/>
            </a:endParaRPr>
          </a:p>
        </p:txBody>
      </p:sp>
      <p:sp>
        <p:nvSpPr>
          <p:cNvPr id="100" name="Google Shape;100;p9"/>
          <p:cNvSpPr txBox="1"/>
          <p:nvPr/>
        </p:nvSpPr>
        <p:spPr>
          <a:xfrm>
            <a:off x="899794" y="4705350"/>
            <a:ext cx="4448175" cy="879475"/>
          </a:xfrm>
          <a:prstGeom prst="rect">
            <a:avLst/>
          </a:prstGeom>
          <a:noFill/>
          <a:ln>
            <a:noFill/>
          </a:ln>
        </p:spPr>
        <p:txBody>
          <a:bodyPr anchorCtr="0" anchor="t" bIns="0" lIns="0" spcFirstLastPara="1" rIns="0" wrap="square" tIns="12700">
            <a:spAutoFit/>
          </a:bodyPr>
          <a:lstStyle/>
          <a:p>
            <a:pPr indent="-228600" lvl="0" marL="241300" marR="5080" rtl="0" algn="l">
              <a:lnSpc>
                <a:spcPct val="100000"/>
              </a:lnSpc>
              <a:spcBef>
                <a:spcPts val="0"/>
              </a:spcBef>
              <a:spcAft>
                <a:spcPts val="0"/>
              </a:spcAft>
              <a:buClr>
                <a:srgbClr val="292929"/>
              </a:buClr>
              <a:buSzPts val="1400"/>
              <a:buFont typeface="Arial"/>
              <a:buChar char="•"/>
            </a:pPr>
            <a:r>
              <a:rPr b="0" i="0" lang="en-US" sz="1400" u="sng" cap="none" strike="noStrike">
                <a:solidFill>
                  <a:srgbClr val="292929"/>
                </a:solidFill>
                <a:latin typeface="Helvetica Neue"/>
                <a:ea typeface="Helvetica Neue"/>
                <a:cs typeface="Helvetica Neue"/>
                <a:sym typeface="Helvetica Neue"/>
                <a:hlinkClick r:id="rId3">
                  <a:extLst>
                    <a:ext uri="{A12FA001-AC4F-418D-AE19-62706E023703}">
                      <ahyp:hlinkClr val="tx"/>
                    </a:ext>
                  </a:extLst>
                </a:hlinkClick>
              </a:rPr>
              <a:t>Source code:</a:t>
            </a:r>
            <a:r>
              <a:rPr b="0" i="0" lang="en-US" sz="1400" u="sng" cap="none" strike="noStrike">
                <a:solidFill>
                  <a:srgbClr val="0462C1"/>
                </a:solidFill>
                <a:latin typeface="Helvetica Neue"/>
                <a:ea typeface="Helvetica Neue"/>
                <a:cs typeface="Helvetica Neue"/>
                <a:sym typeface="Helvetica Neue"/>
                <a:hlinkClick r:id="rId4">
                  <a:extLst>
                    <a:ext uri="{A12FA001-AC4F-418D-AE19-62706E023703}">
                      <ahyp:hlinkClr val="tx"/>
                    </a:ext>
                  </a:extLst>
                </a:hlinkClick>
              </a:rPr>
              <a:t> https://github.com/tflores/applied-data-  science-  capstone/blob/master/Data%20Collection%20API.ipyn  b</a:t>
            </a:r>
            <a:endParaRPr b="0" i="0" sz="1400" u="none" cap="none" strike="noStrike">
              <a:latin typeface="Helvetica Neue"/>
              <a:ea typeface="Helvetica Neue"/>
              <a:cs typeface="Helvetica Neue"/>
              <a:sym typeface="Helvetica Neue"/>
            </a:endParaRPr>
          </a:p>
        </p:txBody>
      </p:sp>
      <p:sp>
        <p:nvSpPr>
          <p:cNvPr id="101" name="Google Shape;101;p9"/>
          <p:cNvSpPr txBox="1"/>
          <p:nvPr>
            <p:ph type="title"/>
          </p:nvPr>
        </p:nvSpPr>
        <p:spPr>
          <a:xfrm>
            <a:off x="849003" y="418525"/>
            <a:ext cx="84717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Collection – SpaceX API</a:t>
            </a:r>
            <a:endParaRPr/>
          </a:p>
        </p:txBody>
      </p:sp>
      <p:pic>
        <p:nvPicPr>
          <p:cNvPr id="102" name="Google Shape;102;p9"/>
          <p:cNvPicPr preferRelativeResize="0"/>
          <p:nvPr/>
        </p:nvPicPr>
        <p:blipFill rotWithShape="1">
          <a:blip r:embed="rId5">
            <a:alphaModFix/>
          </a:blip>
          <a:srcRect b="0" l="0" r="0" t="0"/>
          <a:stretch/>
        </p:blipFill>
        <p:spPr>
          <a:xfrm>
            <a:off x="7680959" y="1785607"/>
            <a:ext cx="1917953" cy="1077226"/>
          </a:xfrm>
          <a:prstGeom prst="rect">
            <a:avLst/>
          </a:prstGeom>
          <a:noFill/>
          <a:ln>
            <a:noFill/>
          </a:ln>
        </p:spPr>
      </p:pic>
      <p:sp>
        <p:nvSpPr>
          <p:cNvPr id="103" name="Google Shape;103;p9"/>
          <p:cNvSpPr txBox="1"/>
          <p:nvPr/>
        </p:nvSpPr>
        <p:spPr>
          <a:xfrm>
            <a:off x="7820025" y="1899348"/>
            <a:ext cx="1644014" cy="795655"/>
          </a:xfrm>
          <a:prstGeom prst="rect">
            <a:avLst/>
          </a:prstGeom>
          <a:noFill/>
          <a:ln>
            <a:noFill/>
          </a:ln>
        </p:spPr>
        <p:txBody>
          <a:bodyPr anchorCtr="0" anchor="t" bIns="0" lIns="0" spcFirstLastPara="1" rIns="0" wrap="square" tIns="39350">
            <a:spAutoFit/>
          </a:bodyPr>
          <a:lstStyle/>
          <a:p>
            <a:pPr indent="0" lvl="0" marL="12700" marR="5080" rtl="0" algn="ctr">
              <a:lnSpc>
                <a:spcPct val="90300"/>
              </a:lnSpc>
              <a:spcBef>
                <a:spcPts val="0"/>
              </a:spcBef>
              <a:spcAft>
                <a:spcPts val="0"/>
              </a:spcAft>
              <a:buNone/>
            </a:pPr>
            <a:r>
              <a:rPr b="1" i="0" lang="en-US" sz="1800" u="none" cap="none" strike="noStrike">
                <a:solidFill>
                  <a:srgbClr val="FFFFFF"/>
                </a:solidFill>
                <a:latin typeface="Calibri"/>
                <a:ea typeface="Calibri"/>
                <a:cs typeface="Calibri"/>
                <a:sym typeface="Calibri"/>
              </a:rPr>
              <a:t>Request API and  parse the SpaceX  launch data</a:t>
            </a:r>
            <a:endParaRPr b="0" i="0" sz="1800" u="none" cap="none" strike="noStrike">
              <a:latin typeface="Calibri"/>
              <a:ea typeface="Calibri"/>
              <a:cs typeface="Calibri"/>
              <a:sym typeface="Calibri"/>
            </a:endParaRPr>
          </a:p>
        </p:txBody>
      </p:sp>
      <p:grpSp>
        <p:nvGrpSpPr>
          <p:cNvPr id="104" name="Google Shape;104;p9"/>
          <p:cNvGrpSpPr/>
          <p:nvPr/>
        </p:nvGrpSpPr>
        <p:grpSpPr>
          <a:xfrm>
            <a:off x="7680959" y="2900654"/>
            <a:ext cx="1917953" cy="1536979"/>
            <a:chOff x="7680959" y="2900654"/>
            <a:chExt cx="1917953" cy="1536979"/>
          </a:xfrm>
        </p:grpSpPr>
        <p:pic>
          <p:nvPicPr>
            <p:cNvPr id="105" name="Google Shape;105;p9"/>
            <p:cNvPicPr preferRelativeResize="0"/>
            <p:nvPr/>
          </p:nvPicPr>
          <p:blipFill rotWithShape="1">
            <a:blip r:embed="rId6">
              <a:alphaModFix/>
            </a:blip>
            <a:srcRect b="0" l="0" r="0" t="0"/>
            <a:stretch/>
          </p:blipFill>
          <p:spPr>
            <a:xfrm>
              <a:off x="8389619" y="2900654"/>
              <a:ext cx="500633" cy="421919"/>
            </a:xfrm>
            <a:prstGeom prst="rect">
              <a:avLst/>
            </a:prstGeom>
            <a:noFill/>
            <a:ln>
              <a:noFill/>
            </a:ln>
          </p:spPr>
        </p:pic>
        <p:pic>
          <p:nvPicPr>
            <p:cNvPr id="106" name="Google Shape;106;p9"/>
            <p:cNvPicPr preferRelativeResize="0"/>
            <p:nvPr/>
          </p:nvPicPr>
          <p:blipFill rotWithShape="1">
            <a:blip r:embed="rId7">
              <a:alphaModFix/>
            </a:blip>
            <a:srcRect b="0" l="0" r="0" t="0"/>
            <a:stretch/>
          </p:blipFill>
          <p:spPr>
            <a:xfrm>
              <a:off x="7680959" y="3357867"/>
              <a:ext cx="1917953" cy="1079766"/>
            </a:xfrm>
            <a:prstGeom prst="rect">
              <a:avLst/>
            </a:prstGeom>
            <a:noFill/>
            <a:ln>
              <a:noFill/>
            </a:ln>
          </p:spPr>
        </p:pic>
      </p:grpSp>
      <p:sp>
        <p:nvSpPr>
          <p:cNvPr id="107" name="Google Shape;107;p9"/>
          <p:cNvSpPr txBox="1"/>
          <p:nvPr/>
        </p:nvSpPr>
        <p:spPr>
          <a:xfrm>
            <a:off x="7792084" y="3474973"/>
            <a:ext cx="1700530" cy="795020"/>
          </a:xfrm>
          <a:prstGeom prst="rect">
            <a:avLst/>
          </a:prstGeom>
          <a:noFill/>
          <a:ln>
            <a:noFill/>
          </a:ln>
        </p:spPr>
        <p:txBody>
          <a:bodyPr anchorCtr="0" anchor="t" bIns="0" lIns="0" spcFirstLastPara="1" rIns="0" wrap="square" tIns="39350">
            <a:spAutoFit/>
          </a:bodyPr>
          <a:lstStyle/>
          <a:p>
            <a:pPr indent="0" lvl="0" marL="12700" marR="5080" rtl="0" algn="ctr">
              <a:lnSpc>
                <a:spcPct val="90300"/>
              </a:lnSpc>
              <a:spcBef>
                <a:spcPts val="0"/>
              </a:spcBef>
              <a:spcAft>
                <a:spcPts val="0"/>
              </a:spcAft>
              <a:buNone/>
            </a:pPr>
            <a:r>
              <a:rPr b="1" i="0" lang="en-US" sz="1800" u="none" cap="none" strike="noStrike">
                <a:solidFill>
                  <a:srgbClr val="FFFFFF"/>
                </a:solidFill>
                <a:latin typeface="Calibri"/>
                <a:ea typeface="Calibri"/>
                <a:cs typeface="Calibri"/>
                <a:sym typeface="Calibri"/>
              </a:rPr>
              <a:t>Filter data to only  include Falcon 9  launches</a:t>
            </a:r>
            <a:endParaRPr b="0" i="0" sz="1800" u="none" cap="none" strike="noStrike">
              <a:latin typeface="Calibri"/>
              <a:ea typeface="Calibri"/>
              <a:cs typeface="Calibri"/>
              <a:sym typeface="Calibri"/>
            </a:endParaRPr>
          </a:p>
        </p:txBody>
      </p:sp>
      <p:grpSp>
        <p:nvGrpSpPr>
          <p:cNvPr id="108" name="Google Shape;108;p9"/>
          <p:cNvGrpSpPr/>
          <p:nvPr/>
        </p:nvGrpSpPr>
        <p:grpSpPr>
          <a:xfrm>
            <a:off x="7680959" y="4475454"/>
            <a:ext cx="1917953" cy="1536992"/>
            <a:chOff x="7680959" y="4475454"/>
            <a:chExt cx="1917953" cy="1536992"/>
          </a:xfrm>
        </p:grpSpPr>
        <p:pic>
          <p:nvPicPr>
            <p:cNvPr id="109" name="Google Shape;109;p9"/>
            <p:cNvPicPr preferRelativeResize="0"/>
            <p:nvPr/>
          </p:nvPicPr>
          <p:blipFill rotWithShape="1">
            <a:blip r:embed="rId6">
              <a:alphaModFix/>
            </a:blip>
            <a:srcRect b="0" l="0" r="0" t="0"/>
            <a:stretch/>
          </p:blipFill>
          <p:spPr>
            <a:xfrm>
              <a:off x="8389619" y="4475454"/>
              <a:ext cx="500633" cy="421919"/>
            </a:xfrm>
            <a:prstGeom prst="rect">
              <a:avLst/>
            </a:prstGeom>
            <a:noFill/>
            <a:ln>
              <a:noFill/>
            </a:ln>
          </p:spPr>
        </p:pic>
        <p:pic>
          <p:nvPicPr>
            <p:cNvPr id="110" name="Google Shape;110;p9"/>
            <p:cNvPicPr preferRelativeResize="0"/>
            <p:nvPr/>
          </p:nvPicPr>
          <p:blipFill rotWithShape="1">
            <a:blip r:embed="rId7">
              <a:alphaModFix/>
            </a:blip>
            <a:srcRect b="0" l="0" r="0" t="0"/>
            <a:stretch/>
          </p:blipFill>
          <p:spPr>
            <a:xfrm>
              <a:off x="7680959" y="4932680"/>
              <a:ext cx="1917953" cy="1079766"/>
            </a:xfrm>
            <a:prstGeom prst="rect">
              <a:avLst/>
            </a:prstGeom>
            <a:noFill/>
            <a:ln>
              <a:noFill/>
            </a:ln>
          </p:spPr>
        </p:pic>
      </p:grpSp>
      <p:sp>
        <p:nvSpPr>
          <p:cNvPr id="111" name="Google Shape;111;p9"/>
          <p:cNvSpPr txBox="1"/>
          <p:nvPr/>
        </p:nvSpPr>
        <p:spPr>
          <a:xfrm>
            <a:off x="7787005" y="5173726"/>
            <a:ext cx="1711325" cy="548640"/>
          </a:xfrm>
          <a:prstGeom prst="rect">
            <a:avLst/>
          </a:prstGeom>
          <a:noFill/>
          <a:ln>
            <a:noFill/>
          </a:ln>
        </p:spPr>
        <p:txBody>
          <a:bodyPr anchorCtr="0" anchor="t" bIns="0" lIns="0" spcFirstLastPara="1" rIns="0" wrap="square" tIns="41900">
            <a:spAutoFit/>
          </a:bodyPr>
          <a:lstStyle/>
          <a:p>
            <a:pPr indent="-533400" lvl="0" marL="546100" marR="5080" rtl="0" algn="l">
              <a:lnSpc>
                <a:spcPct val="108888"/>
              </a:lnSpc>
              <a:spcBef>
                <a:spcPts val="0"/>
              </a:spcBef>
              <a:spcAft>
                <a:spcPts val="0"/>
              </a:spcAft>
              <a:buNone/>
            </a:pPr>
            <a:r>
              <a:rPr b="1" i="0" lang="en-US" sz="1800" u="none" cap="none" strike="noStrike">
                <a:solidFill>
                  <a:srgbClr val="FFFFFF"/>
                </a:solidFill>
                <a:latin typeface="Calibri"/>
                <a:ea typeface="Calibri"/>
                <a:cs typeface="Calibri"/>
                <a:sym typeface="Calibri"/>
              </a:rPr>
              <a:t>Deal with Missing  Values</a:t>
            </a:r>
            <a:endParaRPr b="0" i="0" sz="1800" u="none" cap="none" strike="noStrike">
              <a:latin typeface="Calibri"/>
              <a:ea typeface="Calibri"/>
              <a:cs typeface="Calibri"/>
              <a:sym typeface="Calibri"/>
            </a:endParaRPr>
          </a:p>
        </p:txBody>
      </p:sp>
      <p:sp>
        <p:nvSpPr>
          <p:cNvPr id="112" name="Google Shape;112;p9"/>
          <p:cNvSpPr txBox="1"/>
          <p:nvPr/>
        </p:nvSpPr>
        <p:spPr>
          <a:xfrm>
            <a:off x="11086845" y="6104032"/>
            <a:ext cx="321310" cy="256540"/>
          </a:xfrm>
          <a:prstGeom prst="rect">
            <a:avLst/>
          </a:prstGeom>
          <a:noFill/>
          <a:ln>
            <a:noFill/>
          </a:ln>
        </p:spPr>
        <p:txBody>
          <a:bodyPr anchorCtr="0" anchor="t" bIns="0" lIns="0" spcFirstLastPara="1" rIns="0" wrap="square" tIns="0">
            <a:spAutoFit/>
          </a:bodyPr>
          <a:lstStyle/>
          <a:p>
            <a:pPr indent="0" lvl="0" marL="38100" marR="0" rtl="0" algn="l">
              <a:lnSpc>
                <a:spcPct val="114937"/>
              </a:lnSpc>
              <a:spcBef>
                <a:spcPts val="0"/>
              </a:spcBef>
              <a:spcAft>
                <a:spcPts val="0"/>
              </a:spcAft>
              <a:buNone/>
            </a:pPr>
            <a:fld id="{00000000-1234-1234-1234-123412341234}" type="slidenum">
              <a:rPr b="0" i="0" lang="en-US" sz="1600" u="none" cap="none" strike="noStrike">
                <a:solidFill>
                  <a:srgbClr val="1C7CDB"/>
                </a:solidFill>
                <a:latin typeface="Helvetica Neue"/>
                <a:ea typeface="Helvetica Neue"/>
                <a:cs typeface="Helvetica Neue"/>
                <a:sym typeface="Helvetica Neue"/>
              </a:rPr>
              <a:t>‹#›</a:t>
            </a:fld>
            <a:endParaRPr b="0" i="0" sz="1600" u="none" cap="none" strike="noStrike">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2023-02-09T15:17:55Z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2021-11-01T00:00:00Z</vt:filetime>
  </property>
  <property fmtid="{D5CDD505-2E9C-101B-9397-08002B2CF9AE}" pid="3" name="Creator">
    <vt:lpwstr>Microsoft® PowerPoint® para Microsoft 365</vt:lpwstr>
  </property>
  <property fmtid="{D5CDD505-2E9C-101B-9397-08002B2CF9AE}" pid="4" name="LastSaved">
    <vt:filetime>2023-02-09T00:00:00Z</vt:filetime>
  </property>
</Properties>
</file>